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81" r:id="rId3"/>
    <p:sldId id="282" r:id="rId4"/>
    <p:sldId id="257" r:id="rId5"/>
    <p:sldId id="258" r:id="rId6"/>
    <p:sldId id="259" r:id="rId7"/>
    <p:sldId id="260" r:id="rId8"/>
    <p:sldId id="261" r:id="rId9"/>
    <p:sldId id="262" r:id="rId10"/>
    <p:sldId id="264" r:id="rId11"/>
    <p:sldId id="265" r:id="rId12"/>
    <p:sldId id="271" r:id="rId13"/>
    <p:sldId id="272" r:id="rId14"/>
    <p:sldId id="273" r:id="rId15"/>
    <p:sldId id="278" r:id="rId16"/>
    <p:sldId id="275" r:id="rId17"/>
    <p:sldId id="279" r:id="rId18"/>
    <p:sldId id="276" r:id="rId19"/>
    <p:sldId id="277" r:id="rId20"/>
  </p:sldIdLst>
  <p:sldSz cx="14630400" cy="8229600"/>
  <p:notesSz cx="8229600" cy="14630400"/>
  <p:embeddedFontLst>
    <p:embeddedFont>
      <p:font typeface="Microsoft JhengHei UI Light" panose="020B0304030504040204" pitchFamily="34" charset="-120"/>
      <p:regular r:id="rId22"/>
    </p:embeddedFont>
    <p:embeddedFont>
      <p:font typeface="Montserrat Bold" panose="020B0604020202020204" charset="0"/>
      <p:bold r:id="rId23"/>
    </p:embeddedFont>
    <p:embeddedFont>
      <p:font typeface="Montserrat Light" panose="00000400000000000000" pitchFamily="2" charset="0"/>
      <p:regular r:id="rId24"/>
      <p:italic r:id="rId25"/>
    </p:embeddedFont>
    <p:embeddedFont>
      <p:font typeface="Source Sans 3" panose="020B0604020202020204" charset="0"/>
      <p:regular r:id="rId26"/>
    </p:embeddedFont>
    <p:embeddedFont>
      <p:font typeface="Tomorrow" panose="020B0604020202020204" charset="0"/>
      <p:regular r:id="rId27"/>
    </p:embeddedFont>
    <p:embeddedFont>
      <p:font typeface="Tomorrow Semi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41" d="100"/>
          <a:sy n="41" d="100"/>
        </p:scale>
        <p:origin x="771" y="1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6734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BBD46-E28A-D412-7F74-4753AFAF00E8}"/>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BB111611-D46A-D0C2-7C9D-3F771479A9AA}"/>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F98FA47-414C-24FC-8824-FB6DFE79C7FD}"/>
              </a:ext>
            </a:extLst>
          </p:cNvPr>
          <p:cNvSpPr>
            <a:spLocks noGrp="1"/>
          </p:cNvSpPr>
          <p:nvPr>
            <p:ph type="dt" sz="half" idx="10"/>
          </p:nvPr>
        </p:nvSpPr>
        <p:spPr/>
        <p:txBody>
          <a:bodyPr/>
          <a:lstStyle/>
          <a:p>
            <a:fld id="{564BBF06-5B1F-4A04-BE25-D940959E4FD8}" type="datetimeFigureOut">
              <a:rPr lang="en-IN" smtClean="0"/>
              <a:t>30-01-2026</a:t>
            </a:fld>
            <a:endParaRPr lang="en-IN"/>
          </a:p>
        </p:txBody>
      </p:sp>
      <p:sp>
        <p:nvSpPr>
          <p:cNvPr id="5" name="Footer Placeholder 4">
            <a:extLst>
              <a:ext uri="{FF2B5EF4-FFF2-40B4-BE49-F238E27FC236}">
                <a16:creationId xmlns:a16="http://schemas.microsoft.com/office/drawing/2014/main" id="{10392611-3555-2CED-1DAC-4A677535C7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B0E5B-EF7F-82D0-602F-937014DC5692}"/>
              </a:ext>
            </a:extLst>
          </p:cNvPr>
          <p:cNvSpPr>
            <a:spLocks noGrp="1"/>
          </p:cNvSpPr>
          <p:nvPr>
            <p:ph type="sldNum" sz="quarter" idx="12"/>
          </p:nvPr>
        </p:nvSpPr>
        <p:spPr/>
        <p:txBody>
          <a:bodyPr/>
          <a:lstStyle/>
          <a:p>
            <a:fld id="{DDD31034-5206-4DFE-87C2-5154C1E33152}" type="slidenum">
              <a:rPr lang="en-IN" smtClean="0"/>
              <a:t>‹#›</a:t>
            </a:fld>
            <a:endParaRPr lang="en-IN"/>
          </a:p>
        </p:txBody>
      </p:sp>
    </p:spTree>
    <p:extLst>
      <p:ext uri="{BB962C8B-B14F-4D97-AF65-F5344CB8AC3E}">
        <p14:creationId xmlns:p14="http://schemas.microsoft.com/office/powerpoint/2010/main" val="4202447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3798" y="3393996"/>
            <a:ext cx="8662035" cy="701278"/>
          </a:xfrm>
          <a:prstGeom prst="rect">
            <a:avLst/>
          </a:prstGeom>
          <a:noFill/>
          <a:ln/>
        </p:spPr>
        <p:txBody>
          <a:bodyPr wrap="none" lIns="0" tIns="0" rIns="0" bIns="0" rtlCol="0" anchor="t"/>
          <a:lstStyle/>
          <a:p>
            <a:pPr marL="0" indent="0" algn="l">
              <a:lnSpc>
                <a:spcPts val="5500"/>
              </a:lnSpc>
              <a:buNone/>
            </a:pPr>
            <a:r>
              <a:rPr lang="en-US" sz="5400" b="1" dirty="0">
                <a:solidFill>
                  <a:srgbClr val="000000"/>
                </a:solidFill>
                <a:latin typeface="Montserrat Bold" pitchFamily="34" charset="0"/>
                <a:ea typeface="Montserrat Bold" pitchFamily="34" charset="-122"/>
                <a:cs typeface="Montserrat Bold" pitchFamily="34" charset="-120"/>
              </a:rPr>
              <a:t>TABLEAU Use case Study</a:t>
            </a:r>
            <a:endParaRPr lang="en-US" sz="5400" dirty="0"/>
          </a:p>
        </p:txBody>
      </p:sp>
      <p:sp>
        <p:nvSpPr>
          <p:cNvPr id="3" name="Text 1"/>
          <p:cNvSpPr/>
          <p:nvPr/>
        </p:nvSpPr>
        <p:spPr>
          <a:xfrm>
            <a:off x="1042393" y="3972521"/>
            <a:ext cx="4744046" cy="701278"/>
          </a:xfrm>
          <a:prstGeom prst="rect">
            <a:avLst/>
          </a:prstGeom>
          <a:noFill/>
          <a:ln/>
        </p:spPr>
        <p:txBody>
          <a:bodyPr wrap="none" lIns="0" tIns="0" rIns="0" bIns="0" rtlCol="0" anchor="t"/>
          <a:lstStyle/>
          <a:p>
            <a:pPr>
              <a:lnSpc>
                <a:spcPts val="5500"/>
              </a:lnSpc>
            </a:pPr>
            <a:r>
              <a:rPr lang="en-US" sz="2000" dirty="0">
                <a:solidFill>
                  <a:srgbClr val="000000"/>
                </a:solidFill>
                <a:latin typeface="Microsoft JhengHei UI Light" panose="020B0304030504040204" pitchFamily="34" charset="-120"/>
                <a:ea typeface="Microsoft JhengHei UI Light" panose="020B0304030504040204" pitchFamily="34" charset="-120"/>
                <a:cs typeface="Montserrat Bold" pitchFamily="34" charset="-120"/>
              </a:rPr>
              <a:t>On Electric Vehicle Data Analysis</a:t>
            </a:r>
            <a:endParaRPr lang="en-US" sz="2000" dirty="0">
              <a:latin typeface="Microsoft JhengHei UI Light" panose="020B0304030504040204" pitchFamily="34" charset="-120"/>
              <a:ea typeface="Microsoft JhengHei UI Light" panose="020B0304030504040204" pitchFamily="34" charset="-120"/>
            </a:endParaRPr>
          </a:p>
        </p:txBody>
      </p:sp>
      <p:sp>
        <p:nvSpPr>
          <p:cNvPr id="4" name="Rectangle: Rounded Corners 3">
            <a:extLst>
              <a:ext uri="{FF2B5EF4-FFF2-40B4-BE49-F238E27FC236}">
                <a16:creationId xmlns:a16="http://schemas.microsoft.com/office/drawing/2014/main" id="{D5A5BC69-D6BA-6128-D369-704B44C09DC7}"/>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863798" y="847844"/>
            <a:ext cx="1557933" cy="430054"/>
          </a:xfrm>
          <a:prstGeom prst="roundRect">
            <a:avLst>
              <a:gd name="adj" fmla="val 6543"/>
            </a:avLst>
          </a:prstGeom>
          <a:noFill/>
          <a:ln w="7620">
            <a:solidFill>
              <a:srgbClr val="2D2E34"/>
            </a:solidFill>
            <a:prstDash val="solid"/>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2031" y="969050"/>
            <a:ext cx="187523" cy="187523"/>
          </a:xfrm>
          <a:prstGeom prst="rect">
            <a:avLst/>
          </a:prstGeom>
        </p:spPr>
      </p:pic>
      <p:sp>
        <p:nvSpPr>
          <p:cNvPr id="4" name="Text 1"/>
          <p:cNvSpPr/>
          <p:nvPr/>
        </p:nvSpPr>
        <p:spPr>
          <a:xfrm>
            <a:off x="1293257" y="925711"/>
            <a:ext cx="980242" cy="274320"/>
          </a:xfrm>
          <a:prstGeom prst="rect">
            <a:avLst/>
          </a:prstGeom>
          <a:noFill/>
          <a:ln/>
        </p:spPr>
        <p:txBody>
          <a:bodyPr wrap="none" lIns="0" tIns="0" rIns="0" bIns="0" rtlCol="0" anchor="t"/>
          <a:lstStyle/>
          <a:p>
            <a:pPr marL="0" indent="0" algn="l">
              <a:lnSpc>
                <a:spcPts val="2150"/>
              </a:lnSpc>
              <a:buNone/>
            </a:pPr>
            <a:r>
              <a:rPr lang="en-US" sz="1450" dirty="0">
                <a:solidFill>
                  <a:srgbClr val="2D2E34"/>
                </a:solidFill>
                <a:latin typeface="Source Sans 3" pitchFamily="34" charset="0"/>
                <a:ea typeface="Source Sans 3" pitchFamily="34" charset="-122"/>
                <a:cs typeface="Source Sans 3" pitchFamily="34" charset="-120"/>
              </a:rPr>
              <a:t>GEOGRAPHY</a:t>
            </a:r>
            <a:endParaRPr lang="en-US" sz="1450" dirty="0"/>
          </a:p>
        </p:txBody>
      </p:sp>
      <p:sp>
        <p:nvSpPr>
          <p:cNvPr id="5" name="Text 2"/>
          <p:cNvSpPr/>
          <p:nvPr/>
        </p:nvSpPr>
        <p:spPr>
          <a:xfrm>
            <a:off x="863798" y="1366957"/>
            <a:ext cx="9060418" cy="666155"/>
          </a:xfrm>
          <a:prstGeom prst="rect">
            <a:avLst/>
          </a:prstGeom>
          <a:noFill/>
          <a:ln/>
        </p:spPr>
        <p:txBody>
          <a:bodyPr wrap="none" lIns="0" tIns="0" rIns="0" bIns="0" rtlCol="0" anchor="t"/>
          <a:lstStyle/>
          <a:p>
            <a:pPr marL="0" indent="0" algn="l">
              <a:lnSpc>
                <a:spcPts val="5200"/>
              </a:lnSpc>
              <a:buNone/>
            </a:pPr>
            <a:r>
              <a:rPr lang="en-US" sz="4150" b="1" dirty="0">
                <a:solidFill>
                  <a:srgbClr val="000000"/>
                </a:solidFill>
                <a:latin typeface="Montserrat Bold" pitchFamily="34" charset="0"/>
                <a:ea typeface="Montserrat Bold" pitchFamily="34" charset="-122"/>
                <a:cs typeface="Montserrat Bold" pitchFamily="34" charset="-120"/>
              </a:rPr>
              <a:t>Geographical Distribution of EVs</a:t>
            </a:r>
            <a:endParaRPr lang="en-US" sz="4150" dirty="0"/>
          </a:p>
        </p:txBody>
      </p:sp>
      <p:pic>
        <p:nvPicPr>
          <p:cNvPr id="6" name="Image 1" descr="preencoded.png"/>
          <p:cNvPicPr>
            <a:picLocks noChangeAspect="1"/>
          </p:cNvPicPr>
          <p:nvPr/>
        </p:nvPicPr>
        <p:blipFill>
          <a:blip r:embed="rId5"/>
          <a:stretch>
            <a:fillRect/>
          </a:stretch>
        </p:blipFill>
        <p:spPr>
          <a:xfrm>
            <a:off x="863798" y="2617708"/>
            <a:ext cx="6497003" cy="4513540"/>
          </a:xfrm>
          <a:prstGeom prst="rect">
            <a:avLst/>
          </a:prstGeom>
        </p:spPr>
      </p:pic>
      <p:sp>
        <p:nvSpPr>
          <p:cNvPr id="7" name="Text 3"/>
          <p:cNvSpPr/>
          <p:nvPr/>
        </p:nvSpPr>
        <p:spPr>
          <a:xfrm>
            <a:off x="8282464" y="2567583"/>
            <a:ext cx="5491639" cy="1713905"/>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The geographic heat map reveals significant concentration of electric vehicle adoption in specific regions, with notable clustering in urbanized metropolitan areas and states with progressive environmental policies.</a:t>
            </a:r>
            <a:endParaRPr lang="en-US" sz="1800" dirty="0"/>
          </a:p>
        </p:txBody>
      </p:sp>
      <p:sp>
        <p:nvSpPr>
          <p:cNvPr id="8" name="Text 4"/>
          <p:cNvSpPr/>
          <p:nvPr/>
        </p:nvSpPr>
        <p:spPr>
          <a:xfrm>
            <a:off x="8282464" y="4481870"/>
            <a:ext cx="5491639" cy="1371124"/>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This distribution pattern reflects the combined influence of charging infrastructure density, state-level incentive programs, environmental awareness, and demographic factors including income levels and education.</a:t>
            </a:r>
            <a:endParaRPr lang="en-US" sz="1800" dirty="0"/>
          </a:p>
        </p:txBody>
      </p:sp>
      <p:sp>
        <p:nvSpPr>
          <p:cNvPr id="9" name="Rectangle: Rounded Corners 8">
            <a:extLst>
              <a:ext uri="{FF2B5EF4-FFF2-40B4-BE49-F238E27FC236}">
                <a16:creationId xmlns:a16="http://schemas.microsoft.com/office/drawing/2014/main" id="{D17FF012-09A8-33E5-3CF4-D4D2644F9BEF}"/>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4102835" y="932022"/>
            <a:ext cx="5221962" cy="631031"/>
          </a:xfrm>
          <a:prstGeom prst="rect">
            <a:avLst/>
          </a:prstGeom>
          <a:noFill/>
          <a:ln/>
        </p:spPr>
        <p:txBody>
          <a:bodyPr wrap="none" lIns="0" tIns="0" rIns="0" bIns="0" rtlCol="0" anchor="t"/>
          <a:lstStyle/>
          <a:p>
            <a:pPr marL="0" indent="0" algn="ctr">
              <a:lnSpc>
                <a:spcPts val="4950"/>
              </a:lnSpc>
              <a:buNone/>
            </a:pPr>
            <a:r>
              <a:rPr lang="en-US" sz="3950" b="1" dirty="0">
                <a:solidFill>
                  <a:srgbClr val="000000"/>
                </a:solidFill>
                <a:latin typeface="Montserrat Bold" pitchFamily="34" charset="0"/>
                <a:ea typeface="Montserrat Bold" pitchFamily="34" charset="-122"/>
                <a:cs typeface="Montserrat Bold" pitchFamily="34" charset="-120"/>
              </a:rPr>
              <a:t>State-Level Insights</a:t>
            </a:r>
            <a:endParaRPr lang="en-US" sz="3950" dirty="0"/>
          </a:p>
        </p:txBody>
      </p:sp>
      <p:sp>
        <p:nvSpPr>
          <p:cNvPr id="4" name="Text 1"/>
          <p:cNvSpPr/>
          <p:nvPr/>
        </p:nvSpPr>
        <p:spPr>
          <a:xfrm>
            <a:off x="863798" y="2409468"/>
            <a:ext cx="222052" cy="277654"/>
          </a:xfrm>
          <a:prstGeom prst="rect">
            <a:avLst/>
          </a:prstGeom>
          <a:noFill/>
          <a:ln/>
        </p:spPr>
        <p:txBody>
          <a:bodyPr wrap="none" lIns="0" tIns="0" rIns="0" bIns="0" rtlCol="0" anchor="t"/>
          <a:lstStyle/>
          <a:p>
            <a:pPr marL="0" indent="0" algn="ctr">
              <a:lnSpc>
                <a:spcPts val="2450"/>
              </a:lnSpc>
              <a:buNone/>
            </a:pPr>
            <a:r>
              <a:rPr lang="en-US" sz="1700" dirty="0">
                <a:solidFill>
                  <a:srgbClr val="3D3838"/>
                </a:solidFill>
                <a:latin typeface="Montserrat Light" pitchFamily="34" charset="0"/>
                <a:ea typeface="Montserrat Light" pitchFamily="34" charset="-122"/>
                <a:cs typeface="Montserrat Light" pitchFamily="34" charset="-120"/>
              </a:rPr>
              <a:t>01</a:t>
            </a:r>
            <a:endParaRPr lang="en-US" sz="1700" dirty="0"/>
          </a:p>
        </p:txBody>
      </p:sp>
      <p:sp>
        <p:nvSpPr>
          <p:cNvPr id="5" name="Shape 2"/>
          <p:cNvSpPr/>
          <p:nvPr/>
        </p:nvSpPr>
        <p:spPr>
          <a:xfrm>
            <a:off x="863798" y="2756535"/>
            <a:ext cx="3608189" cy="30480"/>
          </a:xfrm>
          <a:prstGeom prst="rect">
            <a:avLst/>
          </a:prstGeom>
          <a:solidFill>
            <a:srgbClr val="2D2E34"/>
          </a:solidFill>
          <a:ln/>
        </p:spPr>
      </p:sp>
      <p:sp>
        <p:nvSpPr>
          <p:cNvPr id="6" name="Text 3"/>
          <p:cNvSpPr/>
          <p:nvPr/>
        </p:nvSpPr>
        <p:spPr>
          <a:xfrm>
            <a:off x="863798" y="2928461"/>
            <a:ext cx="3551873" cy="315516"/>
          </a:xfrm>
          <a:prstGeom prst="rect">
            <a:avLst/>
          </a:prstGeom>
          <a:noFill/>
          <a:ln/>
        </p:spPr>
        <p:txBody>
          <a:bodyPr wrap="none" lIns="0" tIns="0" rIns="0" bIns="0" rtlCol="0" anchor="t"/>
          <a:lstStyle/>
          <a:p>
            <a:pPr marL="0" indent="0" algn="ctr">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Strong Incentive Programs</a:t>
            </a:r>
            <a:endParaRPr lang="en-US" sz="1950" dirty="0"/>
          </a:p>
        </p:txBody>
      </p:sp>
      <p:sp>
        <p:nvSpPr>
          <p:cNvPr id="7" name="Text 4"/>
          <p:cNvSpPr/>
          <p:nvPr/>
        </p:nvSpPr>
        <p:spPr>
          <a:xfrm>
            <a:off x="863798" y="3363873"/>
            <a:ext cx="3608189" cy="1266349"/>
          </a:xfrm>
          <a:prstGeom prst="rect">
            <a:avLst/>
          </a:prstGeom>
          <a:noFill/>
          <a:ln/>
        </p:spPr>
        <p:txBody>
          <a:bodyPr wrap="square" lIns="0" tIns="0" rIns="0" bIns="0" rtlCol="0" anchor="t"/>
          <a:lstStyle/>
          <a:p>
            <a:pPr marL="0" indent="0" algn="ctr">
              <a:lnSpc>
                <a:spcPts val="2450"/>
              </a:lnSpc>
              <a:buNone/>
            </a:pPr>
            <a:r>
              <a:rPr lang="en-US" sz="1700" dirty="0">
                <a:solidFill>
                  <a:srgbClr val="3D3838"/>
                </a:solidFill>
                <a:latin typeface="Source Sans 3" pitchFamily="34" charset="0"/>
                <a:ea typeface="Source Sans 3" pitchFamily="34" charset="-122"/>
                <a:cs typeface="Source Sans 3" pitchFamily="34" charset="-120"/>
              </a:rPr>
              <a:t>States offering substantial purchase rebates, tax exemptions, and utility rate programs demonstrate adoption rates 3-5x higher than national average</a:t>
            </a:r>
            <a:endParaRPr lang="en-US" sz="1700" dirty="0"/>
          </a:p>
        </p:txBody>
      </p:sp>
      <p:sp>
        <p:nvSpPr>
          <p:cNvPr id="8" name="Text 5"/>
          <p:cNvSpPr/>
          <p:nvPr/>
        </p:nvSpPr>
        <p:spPr>
          <a:xfrm>
            <a:off x="7988203" y="2368213"/>
            <a:ext cx="222052" cy="277654"/>
          </a:xfrm>
          <a:prstGeom prst="rect">
            <a:avLst/>
          </a:prstGeom>
          <a:noFill/>
          <a:ln/>
        </p:spPr>
        <p:txBody>
          <a:bodyPr wrap="none" lIns="0" tIns="0" rIns="0" bIns="0" rtlCol="0" anchor="t"/>
          <a:lstStyle/>
          <a:p>
            <a:pPr marL="0" indent="0" algn="ctr">
              <a:lnSpc>
                <a:spcPts val="2450"/>
              </a:lnSpc>
              <a:buNone/>
            </a:pPr>
            <a:r>
              <a:rPr lang="en-US" sz="1700" dirty="0">
                <a:solidFill>
                  <a:srgbClr val="3D3838"/>
                </a:solidFill>
                <a:latin typeface="Montserrat Light" pitchFamily="34" charset="0"/>
                <a:ea typeface="Montserrat Light" pitchFamily="34" charset="-122"/>
                <a:cs typeface="Montserrat Light" pitchFamily="34" charset="-120"/>
              </a:rPr>
              <a:t>02</a:t>
            </a:r>
            <a:endParaRPr lang="en-US" sz="1700" dirty="0"/>
          </a:p>
        </p:txBody>
      </p:sp>
      <p:sp>
        <p:nvSpPr>
          <p:cNvPr id="9" name="Shape 6"/>
          <p:cNvSpPr/>
          <p:nvPr/>
        </p:nvSpPr>
        <p:spPr>
          <a:xfrm>
            <a:off x="8033279" y="2787015"/>
            <a:ext cx="3608308" cy="30480"/>
          </a:xfrm>
          <a:prstGeom prst="rect">
            <a:avLst/>
          </a:prstGeom>
          <a:solidFill>
            <a:srgbClr val="2D2E34"/>
          </a:solidFill>
          <a:ln/>
        </p:spPr>
      </p:sp>
      <p:sp>
        <p:nvSpPr>
          <p:cNvPr id="10" name="Text 7"/>
          <p:cNvSpPr/>
          <p:nvPr/>
        </p:nvSpPr>
        <p:spPr>
          <a:xfrm>
            <a:off x="7923809" y="2885837"/>
            <a:ext cx="3130034" cy="315516"/>
          </a:xfrm>
          <a:prstGeom prst="rect">
            <a:avLst/>
          </a:prstGeom>
          <a:noFill/>
          <a:ln/>
        </p:spPr>
        <p:txBody>
          <a:bodyPr wrap="none" lIns="0" tIns="0" rIns="0" bIns="0" rtlCol="0" anchor="t"/>
          <a:lstStyle/>
          <a:p>
            <a:pPr marL="0" indent="0" algn="ctr">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Charging Infrastructure</a:t>
            </a:r>
            <a:endParaRPr lang="en-US" sz="1950" dirty="0"/>
          </a:p>
        </p:txBody>
      </p:sp>
      <p:sp>
        <p:nvSpPr>
          <p:cNvPr id="11" name="Text 8"/>
          <p:cNvSpPr/>
          <p:nvPr/>
        </p:nvSpPr>
        <p:spPr>
          <a:xfrm>
            <a:off x="7988203" y="3336615"/>
            <a:ext cx="3608308" cy="1266349"/>
          </a:xfrm>
          <a:prstGeom prst="rect">
            <a:avLst/>
          </a:prstGeom>
          <a:noFill/>
          <a:ln/>
        </p:spPr>
        <p:txBody>
          <a:bodyPr wrap="square" lIns="0" tIns="0" rIns="0" bIns="0" rtlCol="0" anchor="t"/>
          <a:lstStyle/>
          <a:p>
            <a:pPr marL="0" indent="0" algn="ctr">
              <a:lnSpc>
                <a:spcPts val="2450"/>
              </a:lnSpc>
              <a:buNone/>
            </a:pPr>
            <a:r>
              <a:rPr lang="en-US" sz="1700" dirty="0">
                <a:solidFill>
                  <a:srgbClr val="3D3838"/>
                </a:solidFill>
                <a:latin typeface="Source Sans 3" pitchFamily="34" charset="0"/>
                <a:ea typeface="Source Sans 3" pitchFamily="34" charset="-122"/>
                <a:cs typeface="Source Sans 3" pitchFamily="34" charset="-120"/>
              </a:rPr>
              <a:t>Regions with dense public charging networks and streamlined permitting for home installations show sustained growth in registrations</a:t>
            </a:r>
            <a:endParaRPr lang="en-US" sz="1700" dirty="0"/>
          </a:p>
        </p:txBody>
      </p:sp>
      <p:sp>
        <p:nvSpPr>
          <p:cNvPr id="12" name="Text 9"/>
          <p:cNvSpPr/>
          <p:nvPr/>
        </p:nvSpPr>
        <p:spPr>
          <a:xfrm>
            <a:off x="6005848" y="4874181"/>
            <a:ext cx="222052" cy="277654"/>
          </a:xfrm>
          <a:prstGeom prst="rect">
            <a:avLst/>
          </a:prstGeom>
          <a:noFill/>
          <a:ln/>
        </p:spPr>
        <p:txBody>
          <a:bodyPr wrap="none" lIns="0" tIns="0" rIns="0" bIns="0" rtlCol="0" anchor="t"/>
          <a:lstStyle/>
          <a:p>
            <a:pPr marL="0" indent="0" algn="ctr">
              <a:lnSpc>
                <a:spcPts val="2450"/>
              </a:lnSpc>
              <a:buNone/>
            </a:pPr>
            <a:r>
              <a:rPr lang="en-US" sz="1700" dirty="0">
                <a:solidFill>
                  <a:srgbClr val="3D3838"/>
                </a:solidFill>
                <a:latin typeface="Montserrat Light" pitchFamily="34" charset="0"/>
                <a:ea typeface="Montserrat Light" pitchFamily="34" charset="-122"/>
                <a:cs typeface="Montserrat Light" pitchFamily="34" charset="-120"/>
              </a:rPr>
              <a:t>03</a:t>
            </a:r>
            <a:endParaRPr lang="en-US" sz="1700" dirty="0"/>
          </a:p>
        </p:txBody>
      </p:sp>
      <p:sp>
        <p:nvSpPr>
          <p:cNvPr id="13" name="Shape 10"/>
          <p:cNvSpPr/>
          <p:nvPr/>
        </p:nvSpPr>
        <p:spPr>
          <a:xfrm>
            <a:off x="2847145" y="5207080"/>
            <a:ext cx="7416403" cy="30480"/>
          </a:xfrm>
          <a:prstGeom prst="rect">
            <a:avLst/>
          </a:prstGeom>
          <a:solidFill>
            <a:srgbClr val="2D2E34"/>
          </a:solidFill>
          <a:ln/>
        </p:spPr>
      </p:sp>
      <p:sp>
        <p:nvSpPr>
          <p:cNvPr id="14" name="Text 11"/>
          <p:cNvSpPr/>
          <p:nvPr/>
        </p:nvSpPr>
        <p:spPr>
          <a:xfrm>
            <a:off x="4965719" y="5357931"/>
            <a:ext cx="2524363" cy="315516"/>
          </a:xfrm>
          <a:prstGeom prst="rect">
            <a:avLst/>
          </a:prstGeom>
          <a:noFill/>
          <a:ln/>
        </p:spPr>
        <p:txBody>
          <a:bodyPr wrap="none" lIns="0" tIns="0" rIns="0" bIns="0" rtlCol="0" anchor="t"/>
          <a:lstStyle/>
          <a:p>
            <a:pPr marL="0" indent="0" algn="ctr">
              <a:lnSpc>
                <a:spcPts val="2450"/>
              </a:lnSpc>
              <a:buNone/>
            </a:pPr>
            <a:r>
              <a:rPr lang="en-US" sz="1950" b="1" dirty="0">
                <a:solidFill>
                  <a:srgbClr val="3D3838"/>
                </a:solidFill>
                <a:latin typeface="Montserrat Bold" pitchFamily="34" charset="0"/>
                <a:ea typeface="Montserrat Bold" pitchFamily="34" charset="-122"/>
                <a:cs typeface="Montserrat Bold" pitchFamily="34" charset="-120"/>
              </a:rPr>
              <a:t>Policy Leadership</a:t>
            </a:r>
            <a:endParaRPr lang="en-US" sz="1950" dirty="0"/>
          </a:p>
        </p:txBody>
      </p:sp>
      <p:sp>
        <p:nvSpPr>
          <p:cNvPr id="15" name="Text 12"/>
          <p:cNvSpPr/>
          <p:nvPr/>
        </p:nvSpPr>
        <p:spPr>
          <a:xfrm>
            <a:off x="2898660" y="5781556"/>
            <a:ext cx="7416403" cy="633174"/>
          </a:xfrm>
          <a:prstGeom prst="rect">
            <a:avLst/>
          </a:prstGeom>
          <a:noFill/>
          <a:ln/>
        </p:spPr>
        <p:txBody>
          <a:bodyPr wrap="square" lIns="0" tIns="0" rIns="0" bIns="0" rtlCol="0" anchor="t"/>
          <a:lstStyle/>
          <a:p>
            <a:pPr marL="0" indent="0" algn="ctr">
              <a:lnSpc>
                <a:spcPts val="2450"/>
              </a:lnSpc>
              <a:buNone/>
            </a:pPr>
            <a:r>
              <a:rPr lang="en-US" sz="1700" dirty="0">
                <a:solidFill>
                  <a:srgbClr val="3D3838"/>
                </a:solidFill>
                <a:latin typeface="Source Sans 3" pitchFamily="34" charset="0"/>
                <a:ea typeface="Source Sans 3" pitchFamily="34" charset="-122"/>
                <a:cs typeface="Source Sans 3" pitchFamily="34" charset="-120"/>
              </a:rPr>
              <a:t>States with zero-emission vehicle mandates and ambitious climate goals create market certainty that drives both supply and demand</a:t>
            </a:r>
            <a:endParaRPr lang="en-US" sz="1700" dirty="0"/>
          </a:p>
        </p:txBody>
      </p:sp>
      <p:sp>
        <p:nvSpPr>
          <p:cNvPr id="18" name="Rectangle: Rounded Corners 17">
            <a:extLst>
              <a:ext uri="{FF2B5EF4-FFF2-40B4-BE49-F238E27FC236}">
                <a16:creationId xmlns:a16="http://schemas.microsoft.com/office/drawing/2014/main" id="{DAB44C38-E2F4-0293-EEC4-5ECDC86D0F91}"/>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40794"/>
            <a:ext cx="5970627" cy="602456"/>
          </a:xfrm>
          <a:prstGeom prst="rect">
            <a:avLst/>
          </a:prstGeom>
          <a:noFill/>
          <a:ln/>
        </p:spPr>
        <p:txBody>
          <a:bodyPr wrap="none" lIns="0" tIns="0" rIns="0" bIns="0" rtlCol="0" anchor="t"/>
          <a:lstStyle/>
          <a:p>
            <a:pPr marL="0" indent="0" algn="l">
              <a:lnSpc>
                <a:spcPts val="4700"/>
              </a:lnSpc>
              <a:buNone/>
            </a:pPr>
            <a:r>
              <a:rPr lang="en-US" sz="3750" dirty="0">
                <a:solidFill>
                  <a:srgbClr val="1D1D1B"/>
                </a:solidFill>
                <a:latin typeface="Tomorrow Semi Bold" pitchFamily="34" charset="0"/>
                <a:ea typeface="Tomorrow Semi Bold" pitchFamily="34" charset="-122"/>
                <a:cs typeface="Tomorrow Semi Bold" pitchFamily="34" charset="-120"/>
              </a:rPr>
              <a:t>Top 10 EV Manufacturers</a:t>
            </a:r>
            <a:endParaRPr lang="en-US" sz="3750" dirty="0"/>
          </a:p>
        </p:txBody>
      </p:sp>
      <p:sp>
        <p:nvSpPr>
          <p:cNvPr id="3" name="Text 1"/>
          <p:cNvSpPr/>
          <p:nvPr/>
        </p:nvSpPr>
        <p:spPr>
          <a:xfrm>
            <a:off x="793790" y="1488996"/>
            <a:ext cx="13042821" cy="570548"/>
          </a:xfrm>
          <a:prstGeom prst="rect">
            <a:avLst/>
          </a:prstGeom>
          <a:noFill/>
          <a:ln/>
        </p:spPr>
        <p:txBody>
          <a:bodyPr wrap="square" lIns="0" tIns="0" rIns="0" bIns="0" rtlCol="0" anchor="t"/>
          <a:lstStyle/>
          <a:p>
            <a:pPr marL="0" indent="0" algn="l">
              <a:lnSpc>
                <a:spcPts val="2200"/>
              </a:lnSpc>
              <a:buNone/>
            </a:pPr>
            <a:r>
              <a:rPr lang="en-US" sz="1500" dirty="0">
                <a:solidFill>
                  <a:srgbClr val="61615C"/>
                </a:solidFill>
                <a:latin typeface="Tomorrow" pitchFamily="34" charset="0"/>
                <a:ea typeface="Tomorrow" pitchFamily="34" charset="-122"/>
                <a:cs typeface="Tomorrow" pitchFamily="34" charset="-120"/>
              </a:rPr>
              <a:t>Tesla leads the market with commanding dominance, followed by established players like Nissan and Chevrolet. This hierarchy reflects strong brand loyalty, technological innovation, and consumer confidence in performance and charging infrastructure.</a:t>
            </a:r>
            <a:endParaRPr lang="en-US" sz="1500" dirty="0"/>
          </a:p>
        </p:txBody>
      </p:sp>
      <p:pic>
        <p:nvPicPr>
          <p:cNvPr id="4" name="Image 0" descr="preencoded.png"/>
          <p:cNvPicPr>
            <a:picLocks noChangeAspect="1"/>
          </p:cNvPicPr>
          <p:nvPr/>
        </p:nvPicPr>
        <p:blipFill>
          <a:blip r:embed="rId3"/>
          <a:stretch>
            <a:fillRect/>
          </a:stretch>
        </p:blipFill>
        <p:spPr>
          <a:xfrm>
            <a:off x="2577514" y="2243852"/>
            <a:ext cx="8772525" cy="5344954"/>
          </a:xfrm>
          <a:prstGeom prst="rect">
            <a:avLst/>
          </a:prstGeom>
        </p:spPr>
      </p:pic>
      <p:sp>
        <p:nvSpPr>
          <p:cNvPr id="5" name="Rectangle: Rounded Corners 4">
            <a:extLst>
              <a:ext uri="{FF2B5EF4-FFF2-40B4-BE49-F238E27FC236}">
                <a16:creationId xmlns:a16="http://schemas.microsoft.com/office/drawing/2014/main" id="{117B97AD-9494-9AC6-542E-B1C7CF1D6C04}"/>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CD41BC72-0C79-DC01-E924-FD2786F6B724}"/>
              </a:ext>
            </a:extLst>
          </p:cNvPr>
          <p:cNvSpPr/>
          <p:nvPr/>
        </p:nvSpPr>
        <p:spPr>
          <a:xfrm>
            <a:off x="12623074" y="78979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32610"/>
            <a:ext cx="7830026" cy="708779"/>
          </a:xfrm>
          <a:prstGeom prst="rect">
            <a:avLst/>
          </a:prstGeom>
          <a:noFill/>
          <a:ln/>
        </p:spPr>
        <p:txBody>
          <a:bodyPr wrap="none" lIns="0" tIns="0" rIns="0" bIns="0" rtlCol="0" anchor="t"/>
          <a:lstStyle/>
          <a:p>
            <a:pPr marL="0" indent="0" algn="l">
              <a:lnSpc>
                <a:spcPts val="5550"/>
              </a:lnSpc>
              <a:buNone/>
            </a:pPr>
            <a:r>
              <a:rPr lang="en-US" sz="4450" dirty="0">
                <a:solidFill>
                  <a:srgbClr val="1D1D1B"/>
                </a:solidFill>
                <a:latin typeface="Tomorrow Semi Bold" pitchFamily="34" charset="0"/>
                <a:ea typeface="Tomorrow Semi Bold" pitchFamily="34" charset="-122"/>
                <a:cs typeface="Tomorrow Semi Bold" pitchFamily="34" charset="-120"/>
              </a:rPr>
              <a:t>Manufacturer Market Share</a:t>
            </a:r>
            <a:endParaRPr lang="en-US" sz="4450" dirty="0"/>
          </a:p>
        </p:txBody>
      </p:sp>
      <p:sp>
        <p:nvSpPr>
          <p:cNvPr id="3" name="Shape 1"/>
          <p:cNvSpPr/>
          <p:nvPr/>
        </p:nvSpPr>
        <p:spPr>
          <a:xfrm>
            <a:off x="630436" y="2881551"/>
            <a:ext cx="5891570" cy="3515439"/>
          </a:xfrm>
          <a:prstGeom prst="roundRect">
            <a:avLst>
              <a:gd name="adj" fmla="val 968"/>
            </a:avLst>
          </a:prstGeom>
          <a:solidFill>
            <a:schemeClr val="bg1">
              <a:lumMod val="65000"/>
            </a:schemeClr>
          </a:solidFill>
          <a:ln/>
        </p:spPr>
      </p:sp>
      <p:sp>
        <p:nvSpPr>
          <p:cNvPr id="4" name="Text 2"/>
          <p:cNvSpPr/>
          <p:nvPr/>
        </p:nvSpPr>
        <p:spPr>
          <a:xfrm>
            <a:off x="857250" y="3108365"/>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FFFFFF"/>
                </a:solidFill>
                <a:latin typeface="Tomorrow Semi Bold" pitchFamily="34" charset="0"/>
                <a:ea typeface="Tomorrow Semi Bold" pitchFamily="34" charset="-122"/>
                <a:cs typeface="Tomorrow Semi Bold" pitchFamily="34" charset="-120"/>
              </a:rPr>
              <a:t>Tesla's Dominance</a:t>
            </a:r>
            <a:endParaRPr lang="en-US" sz="2650" dirty="0"/>
          </a:p>
        </p:txBody>
      </p:sp>
      <p:sp>
        <p:nvSpPr>
          <p:cNvPr id="5" name="Text 3"/>
          <p:cNvSpPr/>
          <p:nvPr/>
        </p:nvSpPr>
        <p:spPr>
          <a:xfrm>
            <a:off x="857250" y="3760470"/>
            <a:ext cx="5437942"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Tomorrow" pitchFamily="34" charset="0"/>
                <a:ea typeface="Tomorrow" pitchFamily="34" charset="-122"/>
                <a:cs typeface="Tomorrow" pitchFamily="34" charset="-120"/>
              </a:rPr>
              <a:t>Over 50% market share demonstrates unparalleled consumer preference and product leadership</a:t>
            </a:r>
            <a:endParaRPr lang="en-US" sz="1750" dirty="0"/>
          </a:p>
        </p:txBody>
      </p:sp>
      <p:sp>
        <p:nvSpPr>
          <p:cNvPr id="6" name="Text 4"/>
          <p:cNvSpPr/>
          <p:nvPr/>
        </p:nvSpPr>
        <p:spPr>
          <a:xfrm>
            <a:off x="6919674" y="3085624"/>
            <a:ext cx="6924437" cy="1814513"/>
          </a:xfrm>
          <a:prstGeom prst="rect">
            <a:avLst/>
          </a:prstGeom>
          <a:noFill/>
          <a:ln/>
        </p:spPr>
        <p:txBody>
          <a:bodyPr wrap="squar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Tesla's overwhelming market share reflects more than just product quality—it represents a comprehensive ecosystem advantage. From Supercharger networks to over-the-air updates and brand cachet, Tesla has created a vertically integrated experience that competitors struggle to match.</a:t>
            </a:r>
            <a:endParaRPr lang="en-US" sz="1750" dirty="0"/>
          </a:p>
        </p:txBody>
      </p:sp>
      <p:sp>
        <p:nvSpPr>
          <p:cNvPr id="7" name="Text 5"/>
          <p:cNvSpPr/>
          <p:nvPr/>
        </p:nvSpPr>
        <p:spPr>
          <a:xfrm>
            <a:off x="6919674" y="5104209"/>
            <a:ext cx="6924437" cy="1088708"/>
          </a:xfrm>
          <a:prstGeom prst="rect">
            <a:avLst/>
          </a:prstGeom>
          <a:noFill/>
          <a:ln/>
        </p:spPr>
        <p:txBody>
          <a:bodyPr wrap="square" lIns="0" tIns="0" rIns="0" bIns="0" rtlCol="0" anchor="t"/>
          <a:lstStyle/>
          <a:p>
            <a:pPr marL="0" indent="0" algn="l">
              <a:lnSpc>
                <a:spcPts val="2850"/>
              </a:lnSpc>
              <a:buNone/>
            </a:pPr>
            <a:r>
              <a:rPr lang="en-US" sz="1750" dirty="0">
                <a:solidFill>
                  <a:srgbClr val="61615C"/>
                </a:solidFill>
                <a:latin typeface="Tomorrow" pitchFamily="34" charset="0"/>
                <a:ea typeface="Tomorrow" pitchFamily="34" charset="-122"/>
                <a:cs typeface="Tomorrow" pitchFamily="34" charset="-120"/>
              </a:rPr>
              <a:t>This dominance indicates strong consumer confidence in Tesla's technology, range capabilities, and long-term viability as the EV market continues to mature and expand.</a:t>
            </a:r>
            <a:endParaRPr lang="en-US" sz="1750" dirty="0"/>
          </a:p>
        </p:txBody>
      </p:sp>
      <p:sp>
        <p:nvSpPr>
          <p:cNvPr id="8" name="Rectangle: Rounded Corners 7">
            <a:extLst>
              <a:ext uri="{FF2B5EF4-FFF2-40B4-BE49-F238E27FC236}">
                <a16:creationId xmlns:a16="http://schemas.microsoft.com/office/drawing/2014/main" id="{A20D1FC4-8FF0-9688-3CF5-33CC1B406B28}"/>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rcRect l="1358" t="7075" r="-1358" b="305"/>
          <a:stretch>
            <a:fillRect/>
          </a:stretch>
        </p:blipFill>
        <p:spPr>
          <a:xfrm>
            <a:off x="931577" y="291363"/>
            <a:ext cx="6639059" cy="6917735"/>
          </a:xfrm>
          <a:prstGeom prst="rect">
            <a:avLst/>
          </a:prstGeom>
        </p:spPr>
      </p:pic>
      <p:sp>
        <p:nvSpPr>
          <p:cNvPr id="3" name="Text 0"/>
          <p:cNvSpPr/>
          <p:nvPr/>
        </p:nvSpPr>
        <p:spPr>
          <a:xfrm>
            <a:off x="8108990" y="751046"/>
            <a:ext cx="5727621" cy="1275874"/>
          </a:xfrm>
          <a:prstGeom prst="rect">
            <a:avLst/>
          </a:prstGeom>
          <a:noFill/>
          <a:ln/>
        </p:spPr>
        <p:txBody>
          <a:bodyPr wrap="square" lIns="0" tIns="0" rIns="0" bIns="0" rtlCol="0" anchor="t"/>
          <a:lstStyle/>
          <a:p>
            <a:pPr marL="0" indent="0" algn="l">
              <a:lnSpc>
                <a:spcPts val="5000"/>
              </a:lnSpc>
              <a:buNone/>
            </a:pPr>
            <a:r>
              <a:rPr lang="en-US" sz="4000" dirty="0">
                <a:solidFill>
                  <a:srgbClr val="1D1D1B"/>
                </a:solidFill>
                <a:latin typeface="Tomorrow Semi Bold" pitchFamily="34" charset="0"/>
                <a:ea typeface="Tomorrow Semi Bold" pitchFamily="34" charset="-122"/>
                <a:cs typeface="Tomorrow Semi Bold" pitchFamily="34" charset="-120"/>
              </a:rPr>
              <a:t>CAFV Eligibility Distribution</a:t>
            </a:r>
            <a:endParaRPr lang="en-US" sz="4000" dirty="0"/>
          </a:p>
        </p:txBody>
      </p:sp>
      <p:sp>
        <p:nvSpPr>
          <p:cNvPr id="4" name="Text 1"/>
          <p:cNvSpPr/>
          <p:nvPr/>
        </p:nvSpPr>
        <p:spPr>
          <a:xfrm>
            <a:off x="8108990" y="2302431"/>
            <a:ext cx="5727621" cy="1241108"/>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Clean Alternative Fuel Vehicle (CAFV) eligibility analysis reveals critical insights into how government incentives and regulatory frameworks influence EV adoption patterns across different vehicle segments and price points.</a:t>
            </a:r>
            <a:endParaRPr lang="en-US" sz="1600" dirty="0"/>
          </a:p>
        </p:txBody>
      </p:sp>
      <p:sp>
        <p:nvSpPr>
          <p:cNvPr id="5" name="Shape 2"/>
          <p:cNvSpPr/>
          <p:nvPr/>
        </p:nvSpPr>
        <p:spPr>
          <a:xfrm>
            <a:off x="8108990" y="3750231"/>
            <a:ext cx="2771894" cy="2086808"/>
          </a:xfrm>
          <a:prstGeom prst="roundRect">
            <a:avLst>
              <a:gd name="adj" fmla="val 1467"/>
            </a:avLst>
          </a:prstGeom>
          <a:solidFill>
            <a:srgbClr val="F0EAEA"/>
          </a:solidFill>
          <a:ln/>
        </p:spPr>
      </p:sp>
      <p:sp>
        <p:nvSpPr>
          <p:cNvPr id="6" name="Text 3"/>
          <p:cNvSpPr/>
          <p:nvPr/>
        </p:nvSpPr>
        <p:spPr>
          <a:xfrm>
            <a:off x="8313063" y="3954304"/>
            <a:ext cx="2363748" cy="318849"/>
          </a:xfrm>
          <a:prstGeom prst="rect">
            <a:avLst/>
          </a:prstGeom>
          <a:noFill/>
          <a:ln/>
        </p:spPr>
        <p:txBody>
          <a:bodyPr wrap="non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Policy Impact</a:t>
            </a:r>
            <a:endParaRPr lang="en-US" sz="2000" dirty="0"/>
          </a:p>
        </p:txBody>
      </p:sp>
      <p:sp>
        <p:nvSpPr>
          <p:cNvPr id="7" name="Text 4"/>
          <p:cNvSpPr/>
          <p:nvPr/>
        </p:nvSpPr>
        <p:spPr>
          <a:xfrm>
            <a:off x="8313063" y="4383286"/>
            <a:ext cx="2363748" cy="1241108"/>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Incentives drive purchase decisions and accelerate market penetration</a:t>
            </a:r>
            <a:endParaRPr lang="en-US" sz="1600" dirty="0"/>
          </a:p>
        </p:txBody>
      </p:sp>
      <p:sp>
        <p:nvSpPr>
          <p:cNvPr id="8" name="Shape 5"/>
          <p:cNvSpPr/>
          <p:nvPr/>
        </p:nvSpPr>
        <p:spPr>
          <a:xfrm>
            <a:off x="11064597" y="3750231"/>
            <a:ext cx="2772013" cy="2086808"/>
          </a:xfrm>
          <a:prstGeom prst="roundRect">
            <a:avLst>
              <a:gd name="adj" fmla="val 1467"/>
            </a:avLst>
          </a:prstGeom>
          <a:solidFill>
            <a:srgbClr val="F0EAEA"/>
          </a:solidFill>
          <a:ln/>
        </p:spPr>
      </p:sp>
      <p:sp>
        <p:nvSpPr>
          <p:cNvPr id="9" name="Text 6"/>
          <p:cNvSpPr/>
          <p:nvPr/>
        </p:nvSpPr>
        <p:spPr>
          <a:xfrm>
            <a:off x="11268670" y="3954304"/>
            <a:ext cx="2363867" cy="637699"/>
          </a:xfrm>
          <a:prstGeom prst="rect">
            <a:avLst/>
          </a:prstGeom>
          <a:noFill/>
          <a:ln/>
        </p:spPr>
        <p:txBody>
          <a:bodyPr wrap="squar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Consumer Behavior</a:t>
            </a:r>
            <a:endParaRPr lang="en-US" sz="2000" dirty="0"/>
          </a:p>
        </p:txBody>
      </p:sp>
      <p:sp>
        <p:nvSpPr>
          <p:cNvPr id="10" name="Text 7"/>
          <p:cNvSpPr/>
          <p:nvPr/>
        </p:nvSpPr>
        <p:spPr>
          <a:xfrm>
            <a:off x="11268670" y="4702135"/>
            <a:ext cx="2363867" cy="930831"/>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Eligibility status correlates strongly with adoption rates</a:t>
            </a:r>
            <a:endParaRPr lang="en-US" sz="1600" dirty="0"/>
          </a:p>
        </p:txBody>
      </p:sp>
      <p:sp>
        <p:nvSpPr>
          <p:cNvPr id="11" name="Shape 8"/>
          <p:cNvSpPr/>
          <p:nvPr/>
        </p:nvSpPr>
        <p:spPr>
          <a:xfrm>
            <a:off x="8108990" y="6020753"/>
            <a:ext cx="5727621" cy="1457682"/>
          </a:xfrm>
          <a:prstGeom prst="roundRect">
            <a:avLst>
              <a:gd name="adj" fmla="val 2101"/>
            </a:avLst>
          </a:prstGeom>
          <a:solidFill>
            <a:srgbClr val="F0EAEA"/>
          </a:solidFill>
          <a:ln/>
        </p:spPr>
      </p:sp>
      <p:sp>
        <p:nvSpPr>
          <p:cNvPr id="12" name="Text 9"/>
          <p:cNvSpPr/>
          <p:nvPr/>
        </p:nvSpPr>
        <p:spPr>
          <a:xfrm>
            <a:off x="8313063" y="6224826"/>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Market Dynamics</a:t>
            </a:r>
            <a:endParaRPr lang="en-US" sz="2000" dirty="0"/>
          </a:p>
        </p:txBody>
      </p:sp>
      <p:sp>
        <p:nvSpPr>
          <p:cNvPr id="13" name="Text 10"/>
          <p:cNvSpPr/>
          <p:nvPr/>
        </p:nvSpPr>
        <p:spPr>
          <a:xfrm>
            <a:off x="8313063" y="6653808"/>
            <a:ext cx="5319474" cy="620554"/>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Understanding eligibility patterns helps predict future trends</a:t>
            </a:r>
            <a:endParaRPr lang="en-US" sz="1600" dirty="0"/>
          </a:p>
        </p:txBody>
      </p:sp>
      <p:sp>
        <p:nvSpPr>
          <p:cNvPr id="14" name="Rectangle: Rounded Corners 13">
            <a:extLst>
              <a:ext uri="{FF2B5EF4-FFF2-40B4-BE49-F238E27FC236}">
                <a16:creationId xmlns:a16="http://schemas.microsoft.com/office/drawing/2014/main" id="{E12A2DA9-1E0C-5E4A-FFF8-D6F29A079839}"/>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188987" y="2501027"/>
            <a:ext cx="7782639" cy="701278"/>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Impact of CAFV Incentives</a:t>
            </a:r>
            <a:endParaRPr lang="en-US" sz="4400" dirty="0"/>
          </a:p>
        </p:txBody>
      </p:sp>
      <p:sp>
        <p:nvSpPr>
          <p:cNvPr id="4" name="Text 1"/>
          <p:cNvSpPr/>
          <p:nvPr/>
        </p:nvSpPr>
        <p:spPr>
          <a:xfrm>
            <a:off x="863798" y="4879300"/>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Eligible Vehicles</a:t>
            </a:r>
            <a:endParaRPr lang="en-US" sz="2200" dirty="0"/>
          </a:p>
        </p:txBody>
      </p:sp>
      <p:sp>
        <p:nvSpPr>
          <p:cNvPr id="5" name="Text 2"/>
          <p:cNvSpPr/>
          <p:nvPr/>
        </p:nvSpPr>
        <p:spPr>
          <a:xfrm>
            <a:off x="863798" y="5377934"/>
            <a:ext cx="4095274" cy="1850827"/>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A significant portion of the EV fleet qualifies for federal and state tax credits, making electric vehicles more financially accessible to mainstream consumers.</a:t>
            </a:r>
            <a:endParaRPr lang="en-US" sz="1900" dirty="0"/>
          </a:p>
        </p:txBody>
      </p:sp>
      <p:sp>
        <p:nvSpPr>
          <p:cNvPr id="7" name="Text 3"/>
          <p:cNvSpPr/>
          <p:nvPr/>
        </p:nvSpPr>
        <p:spPr>
          <a:xfrm>
            <a:off x="5267563" y="4879300"/>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Unknown Status</a:t>
            </a:r>
            <a:endParaRPr lang="en-US" sz="2200" dirty="0"/>
          </a:p>
        </p:txBody>
      </p:sp>
      <p:sp>
        <p:nvSpPr>
          <p:cNvPr id="8" name="Text 4"/>
          <p:cNvSpPr/>
          <p:nvPr/>
        </p:nvSpPr>
        <p:spPr>
          <a:xfrm>
            <a:off x="5267563" y="5377934"/>
            <a:ext cx="4095274" cy="1850827"/>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Many vehicles have undetermined eligibility status, indicating opportunities for improved data collection and consumer education about available incentives.</a:t>
            </a:r>
            <a:endParaRPr lang="en-US" sz="1900" dirty="0"/>
          </a:p>
        </p:txBody>
      </p:sp>
      <p:sp>
        <p:nvSpPr>
          <p:cNvPr id="10" name="Text 5"/>
          <p:cNvSpPr/>
          <p:nvPr/>
        </p:nvSpPr>
        <p:spPr>
          <a:xfrm>
            <a:off x="9671328" y="4879300"/>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Adoption Driver</a:t>
            </a:r>
            <a:endParaRPr lang="en-US" sz="2200" dirty="0"/>
          </a:p>
        </p:txBody>
      </p:sp>
      <p:sp>
        <p:nvSpPr>
          <p:cNvPr id="11" name="Text 6"/>
          <p:cNvSpPr/>
          <p:nvPr/>
        </p:nvSpPr>
        <p:spPr>
          <a:xfrm>
            <a:off x="9671328" y="5377934"/>
            <a:ext cx="4095274" cy="148066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CAFV incentives play a crucial role in accelerating EV adoption by reducing the total cost of ownership and bridging the price gap with traditional vehicles.</a:t>
            </a:r>
            <a:endParaRPr lang="en-US" sz="1900" dirty="0"/>
          </a:p>
        </p:txBody>
      </p:sp>
      <p:sp>
        <p:nvSpPr>
          <p:cNvPr id="12" name="Rectangle: Rounded Corners 11">
            <a:extLst>
              <a:ext uri="{FF2B5EF4-FFF2-40B4-BE49-F238E27FC236}">
                <a16:creationId xmlns:a16="http://schemas.microsoft.com/office/drawing/2014/main" id="{AD31F70B-696E-1992-B576-1202DDC510E1}"/>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22828" y="582216"/>
            <a:ext cx="3356491" cy="419457"/>
          </a:xfrm>
          <a:prstGeom prst="rect">
            <a:avLst/>
          </a:prstGeom>
          <a:noFill/>
          <a:ln/>
        </p:spPr>
        <p:txBody>
          <a:bodyPr wrap="none" lIns="0" tIns="0" rIns="0" bIns="0" rtlCol="0" anchor="t"/>
          <a:lstStyle/>
          <a:p>
            <a:pPr marL="0" indent="0" algn="l">
              <a:lnSpc>
                <a:spcPts val="3300"/>
              </a:lnSpc>
              <a:buNone/>
            </a:pPr>
            <a:r>
              <a:rPr lang="en-US" sz="2600" dirty="0">
                <a:solidFill>
                  <a:srgbClr val="1D1D1B"/>
                </a:solidFill>
                <a:latin typeface="Tomorrow Semi Bold" pitchFamily="34" charset="0"/>
                <a:ea typeface="Tomorrow Semi Bold" pitchFamily="34" charset="-122"/>
                <a:cs typeface="Tomorrow Semi Bold" pitchFamily="34" charset="-120"/>
              </a:rPr>
              <a:t>Top EV Models</a:t>
            </a:r>
            <a:endParaRPr lang="en-US" sz="2600" dirty="0"/>
          </a:p>
        </p:txBody>
      </p:sp>
      <p:pic>
        <p:nvPicPr>
          <p:cNvPr id="3" name="Image 0" descr="preencoded.png"/>
          <p:cNvPicPr>
            <a:picLocks noChangeAspect="1"/>
          </p:cNvPicPr>
          <p:nvPr/>
        </p:nvPicPr>
        <p:blipFill>
          <a:blip r:embed="rId3"/>
          <a:stretch>
            <a:fillRect/>
          </a:stretch>
        </p:blipFill>
        <p:spPr>
          <a:xfrm>
            <a:off x="3916789" y="1001673"/>
            <a:ext cx="6108859" cy="6226493"/>
          </a:xfrm>
          <a:prstGeom prst="rect">
            <a:avLst/>
          </a:prstGeom>
        </p:spPr>
      </p:pic>
      <p:sp>
        <p:nvSpPr>
          <p:cNvPr id="4" name="Text 1"/>
          <p:cNvSpPr/>
          <p:nvPr/>
        </p:nvSpPr>
        <p:spPr>
          <a:xfrm>
            <a:off x="722828" y="7476292"/>
            <a:ext cx="13184743" cy="170974"/>
          </a:xfrm>
          <a:prstGeom prst="rect">
            <a:avLst/>
          </a:prstGeom>
          <a:noFill/>
          <a:ln/>
        </p:spPr>
        <p:txBody>
          <a:bodyPr wrap="none" lIns="0" tIns="0" rIns="0" bIns="0" rtlCol="0" anchor="t"/>
          <a:lstStyle/>
          <a:p>
            <a:pPr marL="0" indent="0" algn="l">
              <a:lnSpc>
                <a:spcPts val="1300"/>
              </a:lnSpc>
              <a:buNone/>
            </a:pPr>
            <a:r>
              <a:rPr lang="en-US" sz="1050" dirty="0">
                <a:solidFill>
                  <a:srgbClr val="61615C"/>
                </a:solidFill>
                <a:latin typeface="Tomorrow" pitchFamily="34" charset="0"/>
                <a:ea typeface="Tomorrow" pitchFamily="34" charset="-122"/>
                <a:cs typeface="Tomorrow" pitchFamily="34" charset="-120"/>
              </a:rPr>
              <a:t>These models dominate sales rankings due to proven performance, industry-leading range, extensive Supercharger access, and strong brand reputation for innovation and reliability.</a:t>
            </a:r>
            <a:endParaRPr lang="en-US" sz="1050" dirty="0"/>
          </a:p>
        </p:txBody>
      </p:sp>
      <p:sp>
        <p:nvSpPr>
          <p:cNvPr id="5" name="Rectangle: Rounded Corners 4">
            <a:extLst>
              <a:ext uri="{FF2B5EF4-FFF2-40B4-BE49-F238E27FC236}">
                <a16:creationId xmlns:a16="http://schemas.microsoft.com/office/drawing/2014/main" id="{435620C5-3C96-3FE7-5249-6A1E4E9CEE58}"/>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a:extLst>
              <a:ext uri="{FF2B5EF4-FFF2-40B4-BE49-F238E27FC236}">
                <a16:creationId xmlns:a16="http://schemas.microsoft.com/office/drawing/2014/main" id="{E2C2C3A5-A7D1-B1F3-B963-A5B3FC764C71}"/>
              </a:ext>
            </a:extLst>
          </p:cNvPr>
          <p:cNvSpPr/>
          <p:nvPr/>
        </p:nvSpPr>
        <p:spPr>
          <a:xfrm>
            <a:off x="4345577" y="344803"/>
            <a:ext cx="5686697" cy="701278"/>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Overall Dashboard</a:t>
            </a:r>
            <a:endParaRPr lang="en-US" sz="4400" dirty="0"/>
          </a:p>
        </p:txBody>
      </p:sp>
      <p:pic>
        <p:nvPicPr>
          <p:cNvPr id="8" name="Image 1" descr="preencoded.png">
            <a:extLst>
              <a:ext uri="{FF2B5EF4-FFF2-40B4-BE49-F238E27FC236}">
                <a16:creationId xmlns:a16="http://schemas.microsoft.com/office/drawing/2014/main" id="{7D4C1375-ABF7-4ED6-3696-B23D735FD1E8}"/>
              </a:ext>
            </a:extLst>
          </p:cNvPr>
          <p:cNvPicPr>
            <a:picLocks noChangeAspect="1"/>
          </p:cNvPicPr>
          <p:nvPr/>
        </p:nvPicPr>
        <p:blipFill>
          <a:blip r:embed="rId2"/>
          <a:stretch>
            <a:fillRect/>
          </a:stretch>
        </p:blipFill>
        <p:spPr>
          <a:xfrm>
            <a:off x="1413507" y="1046081"/>
            <a:ext cx="11527432" cy="6443821"/>
          </a:xfrm>
          <a:prstGeom prst="rect">
            <a:avLst/>
          </a:prstGeom>
        </p:spPr>
      </p:pic>
      <p:sp>
        <p:nvSpPr>
          <p:cNvPr id="9" name="Rectangle: Rounded Corners 8">
            <a:extLst>
              <a:ext uri="{FF2B5EF4-FFF2-40B4-BE49-F238E27FC236}">
                <a16:creationId xmlns:a16="http://schemas.microsoft.com/office/drawing/2014/main" id="{441B53CA-3CC5-8C4E-591C-AC6614DD2712}"/>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95223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793790" y="976074"/>
            <a:ext cx="1389578" cy="370642"/>
          </a:xfrm>
          <a:prstGeom prst="roundRect">
            <a:avLst>
              <a:gd name="adj" fmla="val 6609"/>
            </a:avLst>
          </a:prstGeom>
          <a:solidFill>
            <a:srgbClr val="E6E6E5"/>
          </a:solidFill>
          <a:ln/>
        </p:spPr>
      </p:sp>
      <p:sp>
        <p:nvSpPr>
          <p:cNvPr id="3" name="Text 1"/>
          <p:cNvSpPr/>
          <p:nvPr/>
        </p:nvSpPr>
        <p:spPr>
          <a:xfrm>
            <a:off x="916186" y="1037273"/>
            <a:ext cx="1144786" cy="248245"/>
          </a:xfrm>
          <a:prstGeom prst="rect">
            <a:avLst/>
          </a:prstGeom>
          <a:noFill/>
          <a:ln/>
        </p:spPr>
        <p:txBody>
          <a:bodyPr wrap="none" lIns="0" tIns="0" rIns="0" bIns="0" rtlCol="0" anchor="t"/>
          <a:lstStyle/>
          <a:p>
            <a:pPr marL="0" indent="0" algn="l">
              <a:lnSpc>
                <a:spcPts val="1950"/>
              </a:lnSpc>
              <a:buNone/>
            </a:pPr>
            <a:r>
              <a:rPr lang="en-US" sz="1250" dirty="0">
                <a:solidFill>
                  <a:srgbClr val="61615C"/>
                </a:solidFill>
                <a:latin typeface="Tomorrow" pitchFamily="34" charset="0"/>
                <a:ea typeface="Tomorrow" pitchFamily="34" charset="-122"/>
                <a:cs typeface="Tomorrow" pitchFamily="34" charset="-120"/>
              </a:rPr>
              <a:t>KEY FINDINGS</a:t>
            </a:r>
            <a:endParaRPr lang="en-US" sz="1250" dirty="0"/>
          </a:p>
        </p:txBody>
      </p:sp>
      <p:sp>
        <p:nvSpPr>
          <p:cNvPr id="4" name="Text 2"/>
          <p:cNvSpPr/>
          <p:nvPr/>
        </p:nvSpPr>
        <p:spPr>
          <a:xfrm>
            <a:off x="793790" y="1420178"/>
            <a:ext cx="10668952" cy="637937"/>
          </a:xfrm>
          <a:prstGeom prst="rect">
            <a:avLst/>
          </a:prstGeom>
          <a:noFill/>
          <a:ln/>
        </p:spPr>
        <p:txBody>
          <a:bodyPr wrap="none" lIns="0" tIns="0" rIns="0" bIns="0" rtlCol="0" anchor="t"/>
          <a:lstStyle/>
          <a:p>
            <a:pPr marL="0" indent="0" algn="l">
              <a:lnSpc>
                <a:spcPts val="5000"/>
              </a:lnSpc>
              <a:buNone/>
            </a:pPr>
            <a:r>
              <a:rPr lang="en-US" sz="4000" dirty="0">
                <a:solidFill>
                  <a:srgbClr val="1D1D1B"/>
                </a:solidFill>
                <a:latin typeface="Tomorrow Semi Bold" pitchFamily="34" charset="0"/>
                <a:ea typeface="Tomorrow Semi Bold" pitchFamily="34" charset="-122"/>
                <a:cs typeface="Tomorrow Semi Bold" pitchFamily="34" charset="-120"/>
              </a:rPr>
              <a:t>Market Insights &amp; Consumer Preferences</a:t>
            </a:r>
            <a:endParaRPr lang="en-US" sz="4000" dirty="0"/>
          </a:p>
        </p:txBody>
      </p:sp>
      <p:sp>
        <p:nvSpPr>
          <p:cNvPr id="5" name="Shape 3"/>
          <p:cNvSpPr/>
          <p:nvPr/>
        </p:nvSpPr>
        <p:spPr>
          <a:xfrm>
            <a:off x="793790" y="2639735"/>
            <a:ext cx="4225052" cy="2407325"/>
          </a:xfrm>
          <a:prstGeom prst="roundRect">
            <a:avLst>
              <a:gd name="adj" fmla="val 4558"/>
            </a:avLst>
          </a:prstGeom>
          <a:solidFill>
            <a:srgbClr val="FCFCFC"/>
          </a:solidFill>
          <a:ln/>
        </p:spPr>
      </p:sp>
      <p:sp>
        <p:nvSpPr>
          <p:cNvPr id="6" name="Shape 4"/>
          <p:cNvSpPr/>
          <p:nvPr/>
        </p:nvSpPr>
        <p:spPr>
          <a:xfrm>
            <a:off x="793790" y="2616875"/>
            <a:ext cx="4225052" cy="91440"/>
          </a:xfrm>
          <a:prstGeom prst="roundRect">
            <a:avLst>
              <a:gd name="adj" fmla="val 33488"/>
            </a:avLst>
          </a:prstGeom>
          <a:solidFill>
            <a:srgbClr val="1D1D1B"/>
          </a:solidFill>
          <a:ln/>
        </p:spPr>
      </p:sp>
      <p:sp>
        <p:nvSpPr>
          <p:cNvPr id="7" name="Shape 5"/>
          <p:cNvSpPr/>
          <p:nvPr/>
        </p:nvSpPr>
        <p:spPr>
          <a:xfrm>
            <a:off x="2600146" y="2333625"/>
            <a:ext cx="612338" cy="612338"/>
          </a:xfrm>
          <a:prstGeom prst="roundRect">
            <a:avLst>
              <a:gd name="adj" fmla="val 149329"/>
            </a:avLst>
          </a:prstGeom>
          <a:solidFill>
            <a:srgbClr val="1D1D1B"/>
          </a:solidFill>
          <a:ln/>
        </p:spPr>
      </p:sp>
      <p:sp>
        <p:nvSpPr>
          <p:cNvPr id="8" name="Text 6"/>
          <p:cNvSpPr/>
          <p:nvPr/>
        </p:nvSpPr>
        <p:spPr>
          <a:xfrm>
            <a:off x="2783860" y="2486739"/>
            <a:ext cx="244912" cy="306110"/>
          </a:xfrm>
          <a:prstGeom prst="rect">
            <a:avLst/>
          </a:prstGeom>
          <a:noFill/>
          <a:ln/>
        </p:spPr>
        <p:txBody>
          <a:bodyPr wrap="none" lIns="0" tIns="0" rIns="0" bIns="0" rtlCol="0" anchor="t"/>
          <a:lstStyle/>
          <a:p>
            <a:pPr marL="0" indent="0" algn="l">
              <a:lnSpc>
                <a:spcPts val="2900"/>
              </a:lnSpc>
              <a:buNone/>
            </a:pPr>
            <a:r>
              <a:rPr lang="en-US" sz="1900" dirty="0">
                <a:solidFill>
                  <a:srgbClr val="FFFFFF"/>
                </a:solidFill>
                <a:latin typeface="Tomorrow Semi Bold" pitchFamily="34" charset="0"/>
                <a:ea typeface="Tomorrow Semi Bold" pitchFamily="34" charset="-122"/>
                <a:cs typeface="Tomorrow Semi Bold" pitchFamily="34" charset="-120"/>
              </a:rPr>
              <a:t>1</a:t>
            </a:r>
            <a:endParaRPr lang="en-US" sz="1900" dirty="0"/>
          </a:p>
        </p:txBody>
      </p:sp>
      <p:sp>
        <p:nvSpPr>
          <p:cNvPr id="9" name="Text 7"/>
          <p:cNvSpPr/>
          <p:nvPr/>
        </p:nvSpPr>
        <p:spPr>
          <a:xfrm>
            <a:off x="1020723" y="3150037"/>
            <a:ext cx="3037761" cy="318849"/>
          </a:xfrm>
          <a:prstGeom prst="rect">
            <a:avLst/>
          </a:prstGeom>
          <a:noFill/>
          <a:ln/>
        </p:spPr>
        <p:txBody>
          <a:bodyPr wrap="non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BEV Market Dominance</a:t>
            </a:r>
            <a:endParaRPr lang="en-US" sz="2000" dirty="0"/>
          </a:p>
        </p:txBody>
      </p:sp>
      <p:sp>
        <p:nvSpPr>
          <p:cNvPr id="10" name="Text 8"/>
          <p:cNvSpPr/>
          <p:nvPr/>
        </p:nvSpPr>
        <p:spPr>
          <a:xfrm>
            <a:off x="1020723" y="3579019"/>
            <a:ext cx="3771186" cy="1241108"/>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Battery Electric Vehicles represent the overwhelming majority of sales, signaling consumer preference for fully electric over hybrid solutions</a:t>
            </a:r>
            <a:endParaRPr lang="en-US" sz="1600" dirty="0"/>
          </a:p>
        </p:txBody>
      </p:sp>
      <p:sp>
        <p:nvSpPr>
          <p:cNvPr id="11" name="Shape 9"/>
          <p:cNvSpPr/>
          <p:nvPr/>
        </p:nvSpPr>
        <p:spPr>
          <a:xfrm>
            <a:off x="5202555" y="2639735"/>
            <a:ext cx="4225171" cy="2407325"/>
          </a:xfrm>
          <a:prstGeom prst="roundRect">
            <a:avLst>
              <a:gd name="adj" fmla="val 4558"/>
            </a:avLst>
          </a:prstGeom>
          <a:solidFill>
            <a:srgbClr val="FCFCFC"/>
          </a:solidFill>
          <a:ln/>
        </p:spPr>
      </p:sp>
      <p:sp>
        <p:nvSpPr>
          <p:cNvPr id="12" name="Shape 10"/>
          <p:cNvSpPr/>
          <p:nvPr/>
        </p:nvSpPr>
        <p:spPr>
          <a:xfrm>
            <a:off x="5202555" y="2616875"/>
            <a:ext cx="4225171" cy="91440"/>
          </a:xfrm>
          <a:prstGeom prst="roundRect">
            <a:avLst>
              <a:gd name="adj" fmla="val 33488"/>
            </a:avLst>
          </a:prstGeom>
          <a:solidFill>
            <a:srgbClr val="1D1D1B"/>
          </a:solidFill>
          <a:ln/>
        </p:spPr>
      </p:sp>
      <p:sp>
        <p:nvSpPr>
          <p:cNvPr id="13" name="Shape 11"/>
          <p:cNvSpPr/>
          <p:nvPr/>
        </p:nvSpPr>
        <p:spPr>
          <a:xfrm>
            <a:off x="7008912" y="2333625"/>
            <a:ext cx="612338" cy="612338"/>
          </a:xfrm>
          <a:prstGeom prst="roundRect">
            <a:avLst>
              <a:gd name="adj" fmla="val 149329"/>
            </a:avLst>
          </a:prstGeom>
          <a:solidFill>
            <a:srgbClr val="1D1D1B"/>
          </a:solidFill>
          <a:ln/>
        </p:spPr>
      </p:sp>
      <p:sp>
        <p:nvSpPr>
          <p:cNvPr id="14" name="Text 12"/>
          <p:cNvSpPr/>
          <p:nvPr/>
        </p:nvSpPr>
        <p:spPr>
          <a:xfrm>
            <a:off x="7192625" y="2486739"/>
            <a:ext cx="244912" cy="306110"/>
          </a:xfrm>
          <a:prstGeom prst="rect">
            <a:avLst/>
          </a:prstGeom>
          <a:noFill/>
          <a:ln/>
        </p:spPr>
        <p:txBody>
          <a:bodyPr wrap="none" lIns="0" tIns="0" rIns="0" bIns="0" rtlCol="0" anchor="t"/>
          <a:lstStyle/>
          <a:p>
            <a:pPr marL="0" indent="0" algn="l">
              <a:lnSpc>
                <a:spcPts val="2900"/>
              </a:lnSpc>
              <a:buNone/>
            </a:pPr>
            <a:r>
              <a:rPr lang="en-US" sz="1900" dirty="0">
                <a:solidFill>
                  <a:srgbClr val="FFFFFF"/>
                </a:solidFill>
                <a:latin typeface="Tomorrow Semi Bold" pitchFamily="34" charset="0"/>
                <a:ea typeface="Tomorrow Semi Bold" pitchFamily="34" charset="-122"/>
                <a:cs typeface="Tomorrow Semi Bold" pitchFamily="34" charset="-120"/>
              </a:rPr>
              <a:t>2</a:t>
            </a:r>
            <a:endParaRPr lang="en-US" sz="1900" dirty="0"/>
          </a:p>
        </p:txBody>
      </p:sp>
      <p:sp>
        <p:nvSpPr>
          <p:cNvPr id="15" name="Text 13"/>
          <p:cNvSpPr/>
          <p:nvPr/>
        </p:nvSpPr>
        <p:spPr>
          <a:xfrm>
            <a:off x="5429488" y="3150037"/>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Tesla's Leadership</a:t>
            </a:r>
            <a:endParaRPr lang="en-US" sz="2000" dirty="0"/>
          </a:p>
        </p:txBody>
      </p:sp>
      <p:sp>
        <p:nvSpPr>
          <p:cNvPr id="16" name="Text 14"/>
          <p:cNvSpPr/>
          <p:nvPr/>
        </p:nvSpPr>
        <p:spPr>
          <a:xfrm>
            <a:off x="5429488" y="3579019"/>
            <a:ext cx="3771305" cy="1241108"/>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Tesla maintains commanding leads in both manufacturer rankings and individual model popularity through ecosystem advantages</a:t>
            </a:r>
            <a:endParaRPr lang="en-US" sz="1600" dirty="0"/>
          </a:p>
        </p:txBody>
      </p:sp>
      <p:sp>
        <p:nvSpPr>
          <p:cNvPr id="17" name="Shape 15"/>
          <p:cNvSpPr/>
          <p:nvPr/>
        </p:nvSpPr>
        <p:spPr>
          <a:xfrm>
            <a:off x="9611439" y="2639735"/>
            <a:ext cx="4225171" cy="2407325"/>
          </a:xfrm>
          <a:prstGeom prst="roundRect">
            <a:avLst>
              <a:gd name="adj" fmla="val 4558"/>
            </a:avLst>
          </a:prstGeom>
          <a:solidFill>
            <a:srgbClr val="FCFCFC"/>
          </a:solidFill>
          <a:ln/>
        </p:spPr>
      </p:sp>
      <p:sp>
        <p:nvSpPr>
          <p:cNvPr id="18" name="Shape 16"/>
          <p:cNvSpPr/>
          <p:nvPr/>
        </p:nvSpPr>
        <p:spPr>
          <a:xfrm>
            <a:off x="9611439" y="2616875"/>
            <a:ext cx="4225171" cy="91440"/>
          </a:xfrm>
          <a:prstGeom prst="roundRect">
            <a:avLst>
              <a:gd name="adj" fmla="val 33488"/>
            </a:avLst>
          </a:prstGeom>
          <a:solidFill>
            <a:srgbClr val="1D1D1B"/>
          </a:solidFill>
          <a:ln/>
        </p:spPr>
      </p:sp>
      <p:sp>
        <p:nvSpPr>
          <p:cNvPr id="19" name="Shape 17"/>
          <p:cNvSpPr/>
          <p:nvPr/>
        </p:nvSpPr>
        <p:spPr>
          <a:xfrm>
            <a:off x="11417796" y="2333625"/>
            <a:ext cx="612338" cy="612338"/>
          </a:xfrm>
          <a:prstGeom prst="roundRect">
            <a:avLst>
              <a:gd name="adj" fmla="val 149329"/>
            </a:avLst>
          </a:prstGeom>
          <a:solidFill>
            <a:srgbClr val="1D1D1B"/>
          </a:solidFill>
          <a:ln/>
        </p:spPr>
      </p:sp>
      <p:sp>
        <p:nvSpPr>
          <p:cNvPr id="20" name="Text 18"/>
          <p:cNvSpPr/>
          <p:nvPr/>
        </p:nvSpPr>
        <p:spPr>
          <a:xfrm>
            <a:off x="11601510" y="2486739"/>
            <a:ext cx="244912" cy="306110"/>
          </a:xfrm>
          <a:prstGeom prst="rect">
            <a:avLst/>
          </a:prstGeom>
          <a:noFill/>
          <a:ln/>
        </p:spPr>
        <p:txBody>
          <a:bodyPr wrap="none" lIns="0" tIns="0" rIns="0" bIns="0" rtlCol="0" anchor="t"/>
          <a:lstStyle/>
          <a:p>
            <a:pPr marL="0" indent="0" algn="l">
              <a:lnSpc>
                <a:spcPts val="2900"/>
              </a:lnSpc>
              <a:buNone/>
            </a:pPr>
            <a:r>
              <a:rPr lang="en-US" sz="1900" dirty="0">
                <a:solidFill>
                  <a:srgbClr val="FFFFFF"/>
                </a:solidFill>
                <a:latin typeface="Tomorrow Semi Bold" pitchFamily="34" charset="0"/>
                <a:ea typeface="Tomorrow Semi Bold" pitchFamily="34" charset="-122"/>
                <a:cs typeface="Tomorrow Semi Bold" pitchFamily="34" charset="-120"/>
              </a:rPr>
              <a:t>3</a:t>
            </a:r>
            <a:endParaRPr lang="en-US" sz="1900" dirty="0"/>
          </a:p>
        </p:txBody>
      </p:sp>
      <p:sp>
        <p:nvSpPr>
          <p:cNvPr id="21" name="Text 19"/>
          <p:cNvSpPr/>
          <p:nvPr/>
        </p:nvSpPr>
        <p:spPr>
          <a:xfrm>
            <a:off x="9838373" y="3150037"/>
            <a:ext cx="3114794" cy="318849"/>
          </a:xfrm>
          <a:prstGeom prst="rect">
            <a:avLst/>
          </a:prstGeom>
          <a:noFill/>
          <a:ln/>
        </p:spPr>
        <p:txBody>
          <a:bodyPr wrap="none" lIns="0" tIns="0" rIns="0" bIns="0" rtlCol="0" anchor="t"/>
          <a:lstStyle/>
          <a:p>
            <a:pPr marL="0" indent="0" algn="l">
              <a:lnSpc>
                <a:spcPts val="2500"/>
              </a:lnSpc>
              <a:buNone/>
            </a:pPr>
            <a:r>
              <a:rPr lang="en-US" sz="2000" dirty="0">
                <a:solidFill>
                  <a:srgbClr val="61615C"/>
                </a:solidFill>
                <a:latin typeface="Tomorrow Semi Bold" pitchFamily="34" charset="0"/>
                <a:ea typeface="Tomorrow Semi Bold" pitchFamily="34" charset="-122"/>
                <a:cs typeface="Tomorrow Semi Bold" pitchFamily="34" charset="-120"/>
              </a:rPr>
              <a:t>Rapid Growth Trajectory</a:t>
            </a:r>
            <a:endParaRPr lang="en-US" sz="2000" dirty="0"/>
          </a:p>
        </p:txBody>
      </p:sp>
      <p:sp>
        <p:nvSpPr>
          <p:cNvPr id="22" name="Text 20"/>
          <p:cNvSpPr/>
          <p:nvPr/>
        </p:nvSpPr>
        <p:spPr>
          <a:xfrm>
            <a:off x="9838373" y="3579019"/>
            <a:ext cx="3771305" cy="1241108"/>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Year-over-year adoption continues accelerating as technology improves, prices decline, and charging infrastructure expands</a:t>
            </a:r>
            <a:endParaRPr lang="en-US" sz="1600" dirty="0"/>
          </a:p>
        </p:txBody>
      </p:sp>
      <p:sp>
        <p:nvSpPr>
          <p:cNvPr id="23" name="Shape 21"/>
          <p:cNvSpPr/>
          <p:nvPr/>
        </p:nvSpPr>
        <p:spPr>
          <a:xfrm>
            <a:off x="793790" y="5355747"/>
            <a:ext cx="13042821" cy="33099"/>
          </a:xfrm>
          <a:prstGeom prst="rect">
            <a:avLst/>
          </a:prstGeom>
          <a:solidFill>
            <a:srgbClr val="61615C">
              <a:alpha val="50000"/>
            </a:srgbClr>
          </a:solidFill>
          <a:ln/>
        </p:spPr>
      </p:sp>
      <p:sp>
        <p:nvSpPr>
          <p:cNvPr id="24" name="Text 22"/>
          <p:cNvSpPr/>
          <p:nvPr/>
        </p:nvSpPr>
        <p:spPr>
          <a:xfrm>
            <a:off x="793790" y="5664279"/>
            <a:ext cx="4581882" cy="382786"/>
          </a:xfrm>
          <a:prstGeom prst="rect">
            <a:avLst/>
          </a:prstGeom>
          <a:noFill/>
          <a:ln/>
        </p:spPr>
        <p:txBody>
          <a:bodyPr wrap="none" lIns="0" tIns="0" rIns="0" bIns="0" rtlCol="0" anchor="t"/>
          <a:lstStyle/>
          <a:p>
            <a:pPr marL="0" indent="0" algn="l">
              <a:lnSpc>
                <a:spcPts val="3000"/>
              </a:lnSpc>
              <a:buNone/>
            </a:pPr>
            <a:r>
              <a:rPr lang="en-US" sz="2400" dirty="0">
                <a:solidFill>
                  <a:srgbClr val="1D1D1B"/>
                </a:solidFill>
                <a:latin typeface="Tomorrow Semi Bold" pitchFamily="34" charset="0"/>
                <a:ea typeface="Tomorrow Semi Bold" pitchFamily="34" charset="-122"/>
                <a:cs typeface="Tomorrow Semi Bold" pitchFamily="34" charset="-120"/>
              </a:rPr>
              <a:t>Consumer Model Preferences</a:t>
            </a:r>
            <a:endParaRPr lang="en-US" sz="2400" dirty="0"/>
          </a:p>
        </p:txBody>
      </p:sp>
      <p:sp>
        <p:nvSpPr>
          <p:cNvPr id="25" name="Text 23"/>
          <p:cNvSpPr/>
          <p:nvPr/>
        </p:nvSpPr>
        <p:spPr>
          <a:xfrm>
            <a:off x="793790" y="6322576"/>
            <a:ext cx="13042821" cy="930831"/>
          </a:xfrm>
          <a:prstGeom prst="rect">
            <a:avLst/>
          </a:prstGeom>
          <a:noFill/>
          <a:ln/>
        </p:spPr>
        <p:txBody>
          <a:bodyPr wrap="square" lIns="0" tIns="0" rIns="0" bIns="0" rtlCol="0" anchor="t"/>
          <a:lstStyle/>
          <a:p>
            <a:pPr marL="0" indent="0" algn="l">
              <a:lnSpc>
                <a:spcPts val="2400"/>
              </a:lnSpc>
              <a:buNone/>
            </a:pPr>
            <a:r>
              <a:rPr lang="en-US" sz="1600" dirty="0">
                <a:solidFill>
                  <a:srgbClr val="61615C"/>
                </a:solidFill>
                <a:latin typeface="Tomorrow" pitchFamily="34" charset="0"/>
                <a:ea typeface="Tomorrow" pitchFamily="34" charset="-122"/>
                <a:cs typeface="Tomorrow" pitchFamily="34" charset="-120"/>
              </a:rPr>
              <a:t>Purchase decisions are driven by multiple interconnected factors: maximum driving range to reduce charging anxiety, established brand reliability and resale value, comprehensive charging ecosystem support, and total cost of ownership including incentives. These priorities reflect a maturing market where consumers balance practical needs with environmental values.</a:t>
            </a:r>
            <a:endParaRPr lang="en-US" sz="1600" dirty="0"/>
          </a:p>
        </p:txBody>
      </p:sp>
      <p:sp>
        <p:nvSpPr>
          <p:cNvPr id="26" name="Rectangle: Rounded Corners 25">
            <a:extLst>
              <a:ext uri="{FF2B5EF4-FFF2-40B4-BE49-F238E27FC236}">
                <a16:creationId xmlns:a16="http://schemas.microsoft.com/office/drawing/2014/main" id="{768F614A-1316-01E9-E86A-AB4489BACC5F}"/>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89134"/>
            <a:ext cx="5583555" cy="673418"/>
          </a:xfrm>
          <a:prstGeom prst="rect">
            <a:avLst/>
          </a:prstGeom>
          <a:noFill/>
          <a:ln/>
        </p:spPr>
        <p:txBody>
          <a:bodyPr wrap="none" lIns="0" tIns="0" rIns="0" bIns="0" rtlCol="0" anchor="t"/>
          <a:lstStyle/>
          <a:p>
            <a:pPr marL="0" indent="0" algn="l">
              <a:lnSpc>
                <a:spcPts val="5300"/>
              </a:lnSpc>
              <a:buNone/>
            </a:pPr>
            <a:r>
              <a:rPr lang="en-US" sz="4200" dirty="0">
                <a:solidFill>
                  <a:srgbClr val="1D1D1B"/>
                </a:solidFill>
                <a:latin typeface="Tomorrow Semi Bold" pitchFamily="34" charset="0"/>
                <a:ea typeface="Tomorrow Semi Bold" pitchFamily="34" charset="-122"/>
                <a:cs typeface="Tomorrow Semi Bold" pitchFamily="34" charset="-120"/>
              </a:rPr>
              <a:t>Summary</a:t>
            </a:r>
            <a:endParaRPr lang="en-US" sz="4200" dirty="0"/>
          </a:p>
        </p:txBody>
      </p:sp>
      <p:sp>
        <p:nvSpPr>
          <p:cNvPr id="3" name="Text 1"/>
          <p:cNvSpPr/>
          <p:nvPr/>
        </p:nvSpPr>
        <p:spPr>
          <a:xfrm>
            <a:off x="793790" y="2007513"/>
            <a:ext cx="3001328" cy="711041"/>
          </a:xfrm>
          <a:prstGeom prst="rect">
            <a:avLst/>
          </a:prstGeom>
          <a:noFill/>
          <a:ln/>
        </p:spPr>
        <p:txBody>
          <a:bodyPr wrap="none" lIns="0" tIns="0" rIns="0" bIns="0" rtlCol="0" anchor="t"/>
          <a:lstStyle/>
          <a:p>
            <a:pPr marL="0" indent="0" algn="ctr">
              <a:lnSpc>
                <a:spcPts val="5550"/>
              </a:lnSpc>
              <a:buNone/>
            </a:pPr>
            <a:r>
              <a:rPr lang="en-US" sz="5550" dirty="0">
                <a:solidFill>
                  <a:srgbClr val="61615C"/>
                </a:solidFill>
                <a:latin typeface="Tomorrow Semi Bold" pitchFamily="34" charset="0"/>
                <a:ea typeface="Tomorrow Semi Bold" pitchFamily="34" charset="-122"/>
                <a:cs typeface="Tomorrow Semi Bold" pitchFamily="34" charset="-120"/>
              </a:rPr>
              <a:t>150K</a:t>
            </a:r>
            <a:endParaRPr lang="en-US" sz="5550" dirty="0"/>
          </a:p>
        </p:txBody>
      </p:sp>
      <p:sp>
        <p:nvSpPr>
          <p:cNvPr id="4" name="Text 2"/>
          <p:cNvSpPr/>
          <p:nvPr/>
        </p:nvSpPr>
        <p:spPr>
          <a:xfrm>
            <a:off x="947618" y="2979658"/>
            <a:ext cx="2693551" cy="336590"/>
          </a:xfrm>
          <a:prstGeom prst="rect">
            <a:avLst/>
          </a:prstGeom>
          <a:noFill/>
          <a:ln/>
        </p:spPr>
        <p:txBody>
          <a:bodyPr wrap="none" lIns="0" tIns="0" rIns="0" bIns="0" rtlCol="0" anchor="t"/>
          <a:lstStyle/>
          <a:p>
            <a:pPr marL="0" indent="0" algn="ctr">
              <a:lnSpc>
                <a:spcPts val="2650"/>
              </a:lnSpc>
              <a:buNone/>
            </a:pPr>
            <a:r>
              <a:rPr lang="en-US" sz="2100" dirty="0">
                <a:solidFill>
                  <a:srgbClr val="61615C"/>
                </a:solidFill>
                <a:latin typeface="Tomorrow Semi Bold" pitchFamily="34" charset="0"/>
                <a:ea typeface="Tomorrow Semi Bold" pitchFamily="34" charset="-122"/>
                <a:cs typeface="Tomorrow Semi Bold" pitchFamily="34" charset="-120"/>
              </a:rPr>
              <a:t>Total Vehicles</a:t>
            </a:r>
            <a:endParaRPr lang="en-US" sz="2100" dirty="0"/>
          </a:p>
        </p:txBody>
      </p:sp>
      <p:sp>
        <p:nvSpPr>
          <p:cNvPr id="5" name="Text 3"/>
          <p:cNvSpPr/>
          <p:nvPr/>
        </p:nvSpPr>
        <p:spPr>
          <a:xfrm>
            <a:off x="793790" y="3520916"/>
            <a:ext cx="3001328" cy="672227"/>
          </a:xfrm>
          <a:prstGeom prst="rect">
            <a:avLst/>
          </a:prstGeom>
          <a:noFill/>
          <a:ln/>
        </p:spPr>
        <p:txBody>
          <a:bodyPr wrap="square" lIns="0" tIns="0" rIns="0" bIns="0" rtlCol="0" anchor="t"/>
          <a:lstStyle/>
          <a:p>
            <a:pPr marL="0" indent="0" algn="ctr">
              <a:lnSpc>
                <a:spcPts val="2600"/>
              </a:lnSpc>
              <a:buNone/>
            </a:pPr>
            <a:r>
              <a:rPr lang="en-US" sz="1650" dirty="0">
                <a:solidFill>
                  <a:srgbClr val="61615C"/>
                </a:solidFill>
                <a:latin typeface="Tomorrow" pitchFamily="34" charset="0"/>
                <a:ea typeface="Tomorrow" pitchFamily="34" charset="-122"/>
                <a:cs typeface="Tomorrow" pitchFamily="34" charset="-120"/>
              </a:rPr>
              <a:t>Market size with strong post-2018 growth momentum</a:t>
            </a:r>
            <a:endParaRPr lang="en-US" sz="1650" dirty="0"/>
          </a:p>
        </p:txBody>
      </p:sp>
      <p:sp>
        <p:nvSpPr>
          <p:cNvPr id="6" name="Text 4"/>
          <p:cNvSpPr/>
          <p:nvPr/>
        </p:nvSpPr>
        <p:spPr>
          <a:xfrm>
            <a:off x="4050982" y="2007513"/>
            <a:ext cx="3001328" cy="711041"/>
          </a:xfrm>
          <a:prstGeom prst="rect">
            <a:avLst/>
          </a:prstGeom>
          <a:noFill/>
          <a:ln/>
        </p:spPr>
        <p:txBody>
          <a:bodyPr wrap="none" lIns="0" tIns="0" rIns="0" bIns="0" rtlCol="0" anchor="t"/>
          <a:lstStyle/>
          <a:p>
            <a:pPr marL="0" indent="0" algn="ctr">
              <a:lnSpc>
                <a:spcPts val="5550"/>
              </a:lnSpc>
              <a:buNone/>
            </a:pPr>
            <a:r>
              <a:rPr lang="en-US" sz="5550" dirty="0">
                <a:solidFill>
                  <a:srgbClr val="61615C"/>
                </a:solidFill>
                <a:latin typeface="Tomorrow Semi Bold" pitchFamily="34" charset="0"/>
                <a:ea typeface="Tomorrow Semi Bold" pitchFamily="34" charset="-122"/>
                <a:cs typeface="Tomorrow Semi Bold" pitchFamily="34" charset="-120"/>
              </a:rPr>
              <a:t>77.6%</a:t>
            </a:r>
            <a:endParaRPr lang="en-US" sz="5550" dirty="0"/>
          </a:p>
        </p:txBody>
      </p:sp>
      <p:sp>
        <p:nvSpPr>
          <p:cNvPr id="7" name="Text 5"/>
          <p:cNvSpPr/>
          <p:nvPr/>
        </p:nvSpPr>
        <p:spPr>
          <a:xfrm>
            <a:off x="4204811" y="2979658"/>
            <a:ext cx="2693551" cy="336590"/>
          </a:xfrm>
          <a:prstGeom prst="rect">
            <a:avLst/>
          </a:prstGeom>
          <a:noFill/>
          <a:ln/>
        </p:spPr>
        <p:txBody>
          <a:bodyPr wrap="none" lIns="0" tIns="0" rIns="0" bIns="0" rtlCol="0" anchor="t"/>
          <a:lstStyle/>
          <a:p>
            <a:pPr marL="0" indent="0" algn="ctr">
              <a:lnSpc>
                <a:spcPts val="2650"/>
              </a:lnSpc>
              <a:buNone/>
            </a:pPr>
            <a:r>
              <a:rPr lang="en-US" sz="2100" dirty="0">
                <a:solidFill>
                  <a:srgbClr val="61615C"/>
                </a:solidFill>
                <a:latin typeface="Tomorrow Semi Bold" pitchFamily="34" charset="0"/>
                <a:ea typeface="Tomorrow Semi Bold" pitchFamily="34" charset="-122"/>
                <a:cs typeface="Tomorrow Semi Bold" pitchFamily="34" charset="-120"/>
              </a:rPr>
              <a:t>BEV Share</a:t>
            </a:r>
            <a:endParaRPr lang="en-US" sz="2100" dirty="0"/>
          </a:p>
        </p:txBody>
      </p:sp>
      <p:sp>
        <p:nvSpPr>
          <p:cNvPr id="8" name="Text 6"/>
          <p:cNvSpPr/>
          <p:nvPr/>
        </p:nvSpPr>
        <p:spPr>
          <a:xfrm>
            <a:off x="4050982" y="3520916"/>
            <a:ext cx="3001328" cy="672227"/>
          </a:xfrm>
          <a:prstGeom prst="rect">
            <a:avLst/>
          </a:prstGeom>
          <a:noFill/>
          <a:ln/>
        </p:spPr>
        <p:txBody>
          <a:bodyPr wrap="square" lIns="0" tIns="0" rIns="0" bIns="0" rtlCol="0" anchor="t"/>
          <a:lstStyle/>
          <a:p>
            <a:pPr marL="0" indent="0" algn="ctr">
              <a:lnSpc>
                <a:spcPts val="2600"/>
              </a:lnSpc>
              <a:buNone/>
            </a:pPr>
            <a:r>
              <a:rPr lang="en-US" sz="1650" dirty="0">
                <a:solidFill>
                  <a:srgbClr val="61615C"/>
                </a:solidFill>
                <a:latin typeface="Tomorrow" pitchFamily="34" charset="0"/>
                <a:ea typeface="Tomorrow" pitchFamily="34" charset="-122"/>
                <a:cs typeface="Tomorrow" pitchFamily="34" charset="-120"/>
              </a:rPr>
              <a:t>Clear consumer shift toward fully electric mobility</a:t>
            </a:r>
            <a:endParaRPr lang="en-US" sz="1650" dirty="0"/>
          </a:p>
        </p:txBody>
      </p:sp>
      <p:sp>
        <p:nvSpPr>
          <p:cNvPr id="9" name="Text 7"/>
          <p:cNvSpPr/>
          <p:nvPr/>
        </p:nvSpPr>
        <p:spPr>
          <a:xfrm>
            <a:off x="7585710" y="1874282"/>
            <a:ext cx="3599140" cy="403979"/>
          </a:xfrm>
          <a:prstGeom prst="rect">
            <a:avLst/>
          </a:prstGeom>
          <a:noFill/>
          <a:ln/>
        </p:spPr>
        <p:txBody>
          <a:bodyPr wrap="none" lIns="0" tIns="0" rIns="0" bIns="0" rtlCol="0" anchor="t"/>
          <a:lstStyle/>
          <a:p>
            <a:pPr marL="0" indent="0" algn="l">
              <a:lnSpc>
                <a:spcPts val="3150"/>
              </a:lnSpc>
              <a:buNone/>
            </a:pPr>
            <a:r>
              <a:rPr lang="en-US" sz="2500" dirty="0">
                <a:solidFill>
                  <a:srgbClr val="1D1D1B"/>
                </a:solidFill>
                <a:latin typeface="Tomorrow Semi Bold" pitchFamily="34" charset="0"/>
                <a:ea typeface="Tomorrow Semi Bold" pitchFamily="34" charset="-122"/>
                <a:cs typeface="Tomorrow Semi Bold" pitchFamily="34" charset="-120"/>
              </a:rPr>
              <a:t>Transforming Mobility</a:t>
            </a:r>
            <a:endParaRPr lang="en-US" sz="2500" dirty="0"/>
          </a:p>
        </p:txBody>
      </p:sp>
      <p:sp>
        <p:nvSpPr>
          <p:cNvPr id="10" name="Text 8"/>
          <p:cNvSpPr/>
          <p:nvPr/>
        </p:nvSpPr>
        <p:spPr>
          <a:xfrm>
            <a:off x="7585710" y="2482929"/>
            <a:ext cx="6258520" cy="1008340"/>
          </a:xfrm>
          <a:prstGeom prst="rect">
            <a:avLst/>
          </a:prstGeom>
          <a:noFill/>
          <a:ln/>
        </p:spPr>
        <p:txBody>
          <a:bodyPr wrap="square" lIns="0" tIns="0" rIns="0" bIns="0" rtlCol="0" anchor="t"/>
          <a:lstStyle/>
          <a:p>
            <a:pPr marL="0" indent="0" algn="l">
              <a:lnSpc>
                <a:spcPts val="2600"/>
              </a:lnSpc>
              <a:buNone/>
            </a:pPr>
            <a:r>
              <a:rPr lang="en-US" sz="1650" dirty="0">
                <a:solidFill>
                  <a:srgbClr val="61615C"/>
                </a:solidFill>
                <a:latin typeface="Tomorrow" pitchFamily="34" charset="0"/>
                <a:ea typeface="Tomorrow" pitchFamily="34" charset="-122"/>
                <a:cs typeface="Tomorrow" pitchFamily="34" charset="-120"/>
              </a:rPr>
              <a:t>The electric vehicle revolution is accelerating, driven by technological advancement, supportive policy frameworks, and evolving consumer demand.</a:t>
            </a:r>
            <a:endParaRPr lang="en-US" sz="1650" dirty="0"/>
          </a:p>
        </p:txBody>
      </p:sp>
      <p:sp>
        <p:nvSpPr>
          <p:cNvPr id="11" name="Shape 9"/>
          <p:cNvSpPr/>
          <p:nvPr/>
        </p:nvSpPr>
        <p:spPr>
          <a:xfrm>
            <a:off x="793790" y="4653677"/>
            <a:ext cx="484823" cy="484823"/>
          </a:xfrm>
          <a:prstGeom prst="roundRect">
            <a:avLst>
              <a:gd name="adj" fmla="val 6667"/>
            </a:avLst>
          </a:prstGeom>
          <a:solidFill>
            <a:srgbClr val="F0EAEA"/>
          </a:solidFill>
          <a:ln/>
        </p:spPr>
      </p:sp>
      <p:sp>
        <p:nvSpPr>
          <p:cNvPr id="12" name="Text 10"/>
          <p:cNvSpPr/>
          <p:nvPr/>
        </p:nvSpPr>
        <p:spPr>
          <a:xfrm>
            <a:off x="1483281" y="4727734"/>
            <a:ext cx="3487460" cy="673179"/>
          </a:xfrm>
          <a:prstGeom prst="rect">
            <a:avLst/>
          </a:prstGeom>
          <a:noFill/>
          <a:ln/>
        </p:spPr>
        <p:txBody>
          <a:bodyPr wrap="square" lIns="0" tIns="0" rIns="0" bIns="0" rtlCol="0" anchor="t"/>
          <a:lstStyle/>
          <a:p>
            <a:pPr marL="0" indent="0" algn="l">
              <a:lnSpc>
                <a:spcPts val="2650"/>
              </a:lnSpc>
              <a:buNone/>
            </a:pPr>
            <a:r>
              <a:rPr lang="en-US" sz="2100" dirty="0">
                <a:solidFill>
                  <a:srgbClr val="61615C"/>
                </a:solidFill>
                <a:latin typeface="Tomorrow Semi Bold" pitchFamily="34" charset="0"/>
                <a:ea typeface="Tomorrow Semi Bold" pitchFamily="34" charset="-122"/>
                <a:cs typeface="Tomorrow Semi Bold" pitchFamily="34" charset="-120"/>
              </a:rPr>
              <a:t>Tesla's Ecosystem Advantage</a:t>
            </a:r>
            <a:endParaRPr lang="en-US" sz="2100" dirty="0"/>
          </a:p>
        </p:txBody>
      </p:sp>
      <p:sp>
        <p:nvSpPr>
          <p:cNvPr id="13" name="Text 11"/>
          <p:cNvSpPr/>
          <p:nvPr/>
        </p:nvSpPr>
        <p:spPr>
          <a:xfrm>
            <a:off x="1483281" y="5523667"/>
            <a:ext cx="3487460" cy="1344454"/>
          </a:xfrm>
          <a:prstGeom prst="rect">
            <a:avLst/>
          </a:prstGeom>
          <a:noFill/>
          <a:ln/>
        </p:spPr>
        <p:txBody>
          <a:bodyPr wrap="square" lIns="0" tIns="0" rIns="0" bIns="0" rtlCol="0" anchor="t"/>
          <a:lstStyle/>
          <a:p>
            <a:pPr marL="0" indent="0" algn="l">
              <a:lnSpc>
                <a:spcPts val="2600"/>
              </a:lnSpc>
              <a:buNone/>
            </a:pPr>
            <a:r>
              <a:rPr lang="en-US" sz="1650" dirty="0">
                <a:solidFill>
                  <a:srgbClr val="61615C"/>
                </a:solidFill>
                <a:latin typeface="Tomorrow" pitchFamily="34" charset="0"/>
                <a:ea typeface="Tomorrow" pitchFamily="34" charset="-122"/>
                <a:cs typeface="Tomorrow" pitchFamily="34" charset="-120"/>
              </a:rPr>
              <a:t>Leading manufacturer and model rankings demonstrate the power of integrated charging networks and brand loyalty</a:t>
            </a:r>
            <a:endParaRPr lang="en-US" sz="1650" dirty="0"/>
          </a:p>
        </p:txBody>
      </p:sp>
      <p:sp>
        <p:nvSpPr>
          <p:cNvPr id="14" name="Shape 12"/>
          <p:cNvSpPr/>
          <p:nvPr/>
        </p:nvSpPr>
        <p:spPr>
          <a:xfrm>
            <a:off x="5226606" y="4653677"/>
            <a:ext cx="484823" cy="484823"/>
          </a:xfrm>
          <a:prstGeom prst="roundRect">
            <a:avLst>
              <a:gd name="adj" fmla="val 6667"/>
            </a:avLst>
          </a:prstGeom>
          <a:solidFill>
            <a:srgbClr val="F0EAEA"/>
          </a:solidFill>
          <a:ln/>
        </p:spPr>
      </p:sp>
      <p:sp>
        <p:nvSpPr>
          <p:cNvPr id="15" name="Text 13"/>
          <p:cNvSpPr/>
          <p:nvPr/>
        </p:nvSpPr>
        <p:spPr>
          <a:xfrm>
            <a:off x="5916097" y="4727734"/>
            <a:ext cx="3487579" cy="673179"/>
          </a:xfrm>
          <a:prstGeom prst="rect">
            <a:avLst/>
          </a:prstGeom>
          <a:noFill/>
          <a:ln/>
        </p:spPr>
        <p:txBody>
          <a:bodyPr wrap="square" lIns="0" tIns="0" rIns="0" bIns="0" rtlCol="0" anchor="t"/>
          <a:lstStyle/>
          <a:p>
            <a:pPr marL="0" indent="0" algn="l">
              <a:lnSpc>
                <a:spcPts val="2650"/>
              </a:lnSpc>
              <a:buNone/>
            </a:pPr>
            <a:r>
              <a:rPr lang="en-US" sz="2100" dirty="0">
                <a:solidFill>
                  <a:srgbClr val="61615C"/>
                </a:solidFill>
                <a:latin typeface="Tomorrow Semi Bold" pitchFamily="34" charset="0"/>
                <a:ea typeface="Tomorrow Semi Bold" pitchFamily="34" charset="-122"/>
                <a:cs typeface="Tomorrow Semi Bold" pitchFamily="34" charset="-120"/>
              </a:rPr>
              <a:t>Geographic Concentration</a:t>
            </a:r>
            <a:endParaRPr lang="en-US" sz="2100" dirty="0"/>
          </a:p>
        </p:txBody>
      </p:sp>
      <p:sp>
        <p:nvSpPr>
          <p:cNvPr id="16" name="Text 14"/>
          <p:cNvSpPr/>
          <p:nvPr/>
        </p:nvSpPr>
        <p:spPr>
          <a:xfrm>
            <a:off x="5916097" y="5523667"/>
            <a:ext cx="3487579" cy="2016681"/>
          </a:xfrm>
          <a:prstGeom prst="rect">
            <a:avLst/>
          </a:prstGeom>
          <a:noFill/>
          <a:ln/>
        </p:spPr>
        <p:txBody>
          <a:bodyPr wrap="square" lIns="0" tIns="0" rIns="0" bIns="0" rtlCol="0" anchor="t"/>
          <a:lstStyle/>
          <a:p>
            <a:pPr marL="0" indent="0" algn="l">
              <a:lnSpc>
                <a:spcPts val="2600"/>
              </a:lnSpc>
              <a:buNone/>
            </a:pPr>
            <a:r>
              <a:rPr lang="en-US" sz="1650" dirty="0">
                <a:solidFill>
                  <a:srgbClr val="61615C"/>
                </a:solidFill>
                <a:latin typeface="Tomorrow" pitchFamily="34" charset="0"/>
                <a:ea typeface="Tomorrow" pitchFamily="34" charset="-122"/>
                <a:cs typeface="Tomorrow" pitchFamily="34" charset="-120"/>
              </a:rPr>
              <a:t>Adoption clusters in regions with robust policy support and developed charging infrastructure highlight the importance of enabling conditions</a:t>
            </a:r>
            <a:endParaRPr lang="en-US" sz="1650" dirty="0"/>
          </a:p>
        </p:txBody>
      </p:sp>
      <p:sp>
        <p:nvSpPr>
          <p:cNvPr id="17" name="Shape 15"/>
          <p:cNvSpPr/>
          <p:nvPr/>
        </p:nvSpPr>
        <p:spPr>
          <a:xfrm>
            <a:off x="9659541" y="4653677"/>
            <a:ext cx="484823" cy="484823"/>
          </a:xfrm>
          <a:prstGeom prst="roundRect">
            <a:avLst>
              <a:gd name="adj" fmla="val 6667"/>
            </a:avLst>
          </a:prstGeom>
          <a:solidFill>
            <a:srgbClr val="F0EAEA"/>
          </a:solidFill>
          <a:ln/>
        </p:spPr>
      </p:sp>
      <p:sp>
        <p:nvSpPr>
          <p:cNvPr id="18" name="Text 16"/>
          <p:cNvSpPr/>
          <p:nvPr/>
        </p:nvSpPr>
        <p:spPr>
          <a:xfrm>
            <a:off x="10349032" y="4727734"/>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61615C"/>
                </a:solidFill>
                <a:latin typeface="Tomorrow Semi Bold" pitchFamily="34" charset="0"/>
                <a:ea typeface="Tomorrow Semi Bold" pitchFamily="34" charset="-122"/>
                <a:cs typeface="Tomorrow Semi Bold" pitchFamily="34" charset="-120"/>
              </a:rPr>
              <a:t>Incentive Influence</a:t>
            </a:r>
            <a:endParaRPr lang="en-US" sz="2100" dirty="0"/>
          </a:p>
        </p:txBody>
      </p:sp>
      <p:sp>
        <p:nvSpPr>
          <p:cNvPr id="19" name="Text 17"/>
          <p:cNvSpPr/>
          <p:nvPr/>
        </p:nvSpPr>
        <p:spPr>
          <a:xfrm>
            <a:off x="10349032" y="5187077"/>
            <a:ext cx="3487579" cy="1344454"/>
          </a:xfrm>
          <a:prstGeom prst="rect">
            <a:avLst/>
          </a:prstGeom>
          <a:noFill/>
          <a:ln/>
        </p:spPr>
        <p:txBody>
          <a:bodyPr wrap="square" lIns="0" tIns="0" rIns="0" bIns="0" rtlCol="0" anchor="t"/>
          <a:lstStyle/>
          <a:p>
            <a:pPr marL="0" indent="0" algn="l">
              <a:lnSpc>
                <a:spcPts val="2600"/>
              </a:lnSpc>
              <a:buNone/>
            </a:pPr>
            <a:r>
              <a:rPr lang="en-US" sz="1650" dirty="0">
                <a:solidFill>
                  <a:srgbClr val="61615C"/>
                </a:solidFill>
                <a:latin typeface="Tomorrow" pitchFamily="34" charset="0"/>
                <a:ea typeface="Tomorrow" pitchFamily="34" charset="-122"/>
                <a:cs typeface="Tomorrow" pitchFamily="34" charset="-120"/>
              </a:rPr>
              <a:t>CAFV eligibility and financial programs significantly impact purchasing decisions, making policy a critical adoption lever</a:t>
            </a:r>
            <a:endParaRPr lang="en-US" sz="1650" dirty="0"/>
          </a:p>
        </p:txBody>
      </p:sp>
      <p:sp>
        <p:nvSpPr>
          <p:cNvPr id="20" name="Rectangle: Rounded Corners 19">
            <a:extLst>
              <a:ext uri="{FF2B5EF4-FFF2-40B4-BE49-F238E27FC236}">
                <a16:creationId xmlns:a16="http://schemas.microsoft.com/office/drawing/2014/main" id="{D02803EE-EC6D-4920-482F-2415268B1EC2}"/>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B93F7E-BF3E-DCC2-2A9E-7A3B3B739EC5}"/>
              </a:ext>
            </a:extLst>
          </p:cNvPr>
          <p:cNvSpPr txBox="1"/>
          <p:nvPr/>
        </p:nvSpPr>
        <p:spPr>
          <a:xfrm>
            <a:off x="144924" y="-62107"/>
            <a:ext cx="6490516" cy="830997"/>
          </a:xfrm>
          <a:prstGeom prst="rect">
            <a:avLst/>
          </a:prstGeom>
          <a:noFill/>
        </p:spPr>
        <p:txBody>
          <a:bodyPr wrap="square" rtlCol="0">
            <a:spAutoFit/>
          </a:bodyPr>
          <a:lstStyle/>
          <a:p>
            <a:r>
              <a:rPr lang="en-IN" sz="4800" b="1" dirty="0"/>
              <a:t>PROBLEM STATEMENT</a:t>
            </a:r>
          </a:p>
        </p:txBody>
      </p:sp>
      <p:sp>
        <p:nvSpPr>
          <p:cNvPr id="7" name="TextBox 6">
            <a:extLst>
              <a:ext uri="{FF2B5EF4-FFF2-40B4-BE49-F238E27FC236}">
                <a16:creationId xmlns:a16="http://schemas.microsoft.com/office/drawing/2014/main" id="{E327EDE4-94B9-15A6-08BE-DF493C9D16D3}"/>
              </a:ext>
            </a:extLst>
          </p:cNvPr>
          <p:cNvSpPr txBox="1"/>
          <p:nvPr/>
        </p:nvSpPr>
        <p:spPr>
          <a:xfrm>
            <a:off x="155276" y="687247"/>
            <a:ext cx="5372531" cy="461665"/>
          </a:xfrm>
          <a:prstGeom prst="rect">
            <a:avLst/>
          </a:prstGeom>
          <a:noFill/>
        </p:spPr>
        <p:txBody>
          <a:bodyPr wrap="square" rtlCol="0">
            <a:spAutoFit/>
          </a:bodyPr>
          <a:lstStyle/>
          <a:p>
            <a:r>
              <a:rPr lang="en-IN" sz="2400" b="1" dirty="0"/>
              <a:t>KPI’S</a:t>
            </a:r>
            <a:r>
              <a:rPr lang="en-IN" sz="2400" b="1" dirty="0">
                <a:solidFill>
                  <a:srgbClr val="FFC000"/>
                </a:solidFill>
              </a:rPr>
              <a:t> </a:t>
            </a:r>
            <a:r>
              <a:rPr lang="en-IN" sz="2400" b="1" dirty="0"/>
              <a:t>Requirement</a:t>
            </a:r>
          </a:p>
        </p:txBody>
      </p:sp>
      <p:sp>
        <p:nvSpPr>
          <p:cNvPr id="8" name="TextBox 7">
            <a:extLst>
              <a:ext uri="{FF2B5EF4-FFF2-40B4-BE49-F238E27FC236}">
                <a16:creationId xmlns:a16="http://schemas.microsoft.com/office/drawing/2014/main" id="{BCC7D991-9DF6-7A33-E18C-90E1E77EAC21}"/>
              </a:ext>
            </a:extLst>
          </p:cNvPr>
          <p:cNvSpPr txBox="1"/>
          <p:nvPr/>
        </p:nvSpPr>
        <p:spPr>
          <a:xfrm>
            <a:off x="155275" y="1135700"/>
            <a:ext cx="13001734" cy="7021153"/>
          </a:xfrm>
          <a:prstGeom prst="rect">
            <a:avLst/>
          </a:prstGeom>
          <a:noFill/>
        </p:spPr>
        <p:txBody>
          <a:bodyPr wrap="square" rtlCol="0">
            <a:spAutoFit/>
          </a:bodyPr>
          <a:lstStyle/>
          <a:p>
            <a:pPr algn="l">
              <a:lnSpc>
                <a:spcPct val="150000"/>
              </a:lnSpc>
              <a:buFont typeface="+mj-lt"/>
              <a:buAutoNum type="arabicPeriod"/>
            </a:pPr>
            <a:r>
              <a:rPr lang="en-US" sz="2160" b="1" dirty="0"/>
              <a:t> Total Vehicles:</a:t>
            </a:r>
            <a:endParaRPr lang="en-US" sz="2160" dirty="0"/>
          </a:p>
          <a:p>
            <a:pPr marL="891540" lvl="1" indent="-342900">
              <a:lnSpc>
                <a:spcPct val="150000"/>
              </a:lnSpc>
              <a:buFont typeface="Arial" panose="020B0604020202020204" pitchFamily="34" charset="0"/>
              <a:buChar char="•"/>
            </a:pPr>
            <a:r>
              <a:rPr lang="en-US" sz="2160" dirty="0"/>
              <a:t>Understand the overall landscape of electric vehicles, encompassing both BEVs and PHEVs, to assess the market's size and growth.</a:t>
            </a:r>
          </a:p>
          <a:p>
            <a:pPr>
              <a:lnSpc>
                <a:spcPct val="150000"/>
              </a:lnSpc>
            </a:pPr>
            <a:r>
              <a:rPr lang="en-US" sz="2160" b="1" dirty="0"/>
              <a:t>2. Average Electric Range:</a:t>
            </a:r>
          </a:p>
          <a:p>
            <a:pPr marL="891540" lvl="1" indent="-342900">
              <a:lnSpc>
                <a:spcPct val="150000"/>
              </a:lnSpc>
              <a:buFont typeface="Arial" panose="020B0604020202020204" pitchFamily="34" charset="0"/>
              <a:buChar char="•"/>
            </a:pPr>
            <a:r>
              <a:rPr lang="en-US" sz="2160" dirty="0"/>
              <a:t>Determine the average electric range of the electric vehicles in the dataset to gauge the technological advancements and efficiency of the EVs.</a:t>
            </a:r>
          </a:p>
          <a:p>
            <a:pPr algn="l">
              <a:lnSpc>
                <a:spcPct val="150000"/>
              </a:lnSpc>
            </a:pPr>
            <a:r>
              <a:rPr lang="en-US" sz="2160" b="1" dirty="0"/>
              <a:t>3. Total BEV Vehicles and % of Total BEV Vehicles:</a:t>
            </a:r>
          </a:p>
          <a:p>
            <a:pPr marL="891540" lvl="1" indent="-342900">
              <a:lnSpc>
                <a:spcPct val="150000"/>
              </a:lnSpc>
              <a:buFont typeface="Arial" panose="020B0604020202020204" pitchFamily="34" charset="0"/>
              <a:buChar char="•"/>
            </a:pPr>
            <a:r>
              <a:rPr lang="en-US" sz="2160" dirty="0"/>
              <a:t>Identify and analyze the total number of Battery Electric Vehicles (BEVs) in the dataset.</a:t>
            </a:r>
          </a:p>
          <a:p>
            <a:pPr marL="891540" lvl="1" indent="-342900">
              <a:lnSpc>
                <a:spcPct val="150000"/>
              </a:lnSpc>
              <a:buFont typeface="Arial" panose="020B0604020202020204" pitchFamily="34" charset="0"/>
              <a:buChar char="•"/>
            </a:pPr>
            <a:r>
              <a:rPr lang="en-US" sz="2160" dirty="0"/>
              <a:t>Calculate the percentage of BEVs relative to the total number of electric vehicles, providing insights into the dominance of fully electric models.</a:t>
            </a:r>
          </a:p>
          <a:p>
            <a:pPr>
              <a:lnSpc>
                <a:spcPct val="150000"/>
              </a:lnSpc>
            </a:pPr>
            <a:r>
              <a:rPr lang="en-US" sz="2160" b="1" dirty="0"/>
              <a:t>4. Total PHEV Vehicles and % of Total PHEV Vehicles:</a:t>
            </a:r>
          </a:p>
          <a:p>
            <a:pPr marL="891540" lvl="1" indent="-342900">
              <a:lnSpc>
                <a:spcPct val="150000"/>
              </a:lnSpc>
              <a:buFont typeface="Arial" panose="020B0604020202020204" pitchFamily="34" charset="0"/>
              <a:buChar char="•"/>
            </a:pPr>
            <a:r>
              <a:rPr lang="en-US" sz="2160" dirty="0"/>
              <a:t>Identify and analyze the total number of Plug-in Hybrid Electric Vehicles (PHEVs) in the dataset.</a:t>
            </a:r>
          </a:p>
          <a:p>
            <a:pPr marL="891540" lvl="1" indent="-342900">
              <a:lnSpc>
                <a:spcPct val="150000"/>
              </a:lnSpc>
              <a:buFont typeface="Arial" panose="020B0604020202020204" pitchFamily="34" charset="0"/>
              <a:buChar char="•"/>
            </a:pPr>
            <a:r>
              <a:rPr lang="en-US" sz="2160" dirty="0"/>
              <a:t>Calculate the percentage of PHEVs relative to the total number of electric vehicles, offering insights into the market share of plug-in hybrid models.</a:t>
            </a:r>
          </a:p>
        </p:txBody>
      </p:sp>
    </p:spTree>
    <p:extLst>
      <p:ext uri="{BB962C8B-B14F-4D97-AF65-F5344CB8AC3E}">
        <p14:creationId xmlns:p14="http://schemas.microsoft.com/office/powerpoint/2010/main" val="536096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DEBD1-BC26-798A-DF7B-761D7E3CA3C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63D756A-EF0D-81C8-4F07-AAF27FD3AC90}"/>
              </a:ext>
            </a:extLst>
          </p:cNvPr>
          <p:cNvSpPr txBox="1"/>
          <p:nvPr/>
        </p:nvSpPr>
        <p:spPr>
          <a:xfrm>
            <a:off x="144924" y="-62107"/>
            <a:ext cx="6490516" cy="830997"/>
          </a:xfrm>
          <a:prstGeom prst="rect">
            <a:avLst/>
          </a:prstGeom>
          <a:noFill/>
        </p:spPr>
        <p:txBody>
          <a:bodyPr wrap="square" rtlCol="0">
            <a:spAutoFit/>
          </a:bodyPr>
          <a:lstStyle/>
          <a:p>
            <a:r>
              <a:rPr lang="en-IN" sz="4800" b="1" dirty="0"/>
              <a:t>PROBLEM STATEMENT</a:t>
            </a:r>
          </a:p>
        </p:txBody>
      </p:sp>
      <p:sp>
        <p:nvSpPr>
          <p:cNvPr id="7" name="TextBox 6">
            <a:extLst>
              <a:ext uri="{FF2B5EF4-FFF2-40B4-BE49-F238E27FC236}">
                <a16:creationId xmlns:a16="http://schemas.microsoft.com/office/drawing/2014/main" id="{5503C67F-EDCE-AC68-1C2E-F9D42559361F}"/>
              </a:ext>
            </a:extLst>
          </p:cNvPr>
          <p:cNvSpPr txBox="1"/>
          <p:nvPr/>
        </p:nvSpPr>
        <p:spPr>
          <a:xfrm>
            <a:off x="155276" y="687247"/>
            <a:ext cx="5372531" cy="461665"/>
          </a:xfrm>
          <a:prstGeom prst="rect">
            <a:avLst/>
          </a:prstGeom>
          <a:noFill/>
        </p:spPr>
        <p:txBody>
          <a:bodyPr wrap="square" rtlCol="0">
            <a:spAutoFit/>
          </a:bodyPr>
          <a:lstStyle/>
          <a:p>
            <a:r>
              <a:rPr lang="en-IN" sz="2400" b="1" dirty="0"/>
              <a:t>Charts Requirement</a:t>
            </a:r>
          </a:p>
        </p:txBody>
      </p:sp>
      <p:sp>
        <p:nvSpPr>
          <p:cNvPr id="8" name="TextBox 7">
            <a:extLst>
              <a:ext uri="{FF2B5EF4-FFF2-40B4-BE49-F238E27FC236}">
                <a16:creationId xmlns:a16="http://schemas.microsoft.com/office/drawing/2014/main" id="{E442E310-2011-BA88-A664-8C373A6FA9FF}"/>
              </a:ext>
            </a:extLst>
          </p:cNvPr>
          <p:cNvSpPr txBox="1"/>
          <p:nvPr/>
        </p:nvSpPr>
        <p:spPr>
          <a:xfrm>
            <a:off x="155275" y="1237474"/>
            <a:ext cx="13001734" cy="6740307"/>
          </a:xfrm>
          <a:prstGeom prst="rect">
            <a:avLst/>
          </a:prstGeom>
          <a:noFill/>
        </p:spPr>
        <p:txBody>
          <a:bodyPr wrap="square" rtlCol="0">
            <a:spAutoFit/>
          </a:bodyPr>
          <a:lstStyle/>
          <a:p>
            <a:pPr algn="l">
              <a:buFont typeface="+mj-lt"/>
              <a:buAutoNum type="arabicPeriod"/>
            </a:pPr>
            <a:r>
              <a:rPr lang="en-US" sz="2160" b="1" dirty="0"/>
              <a:t>Total Vehicles by Model Year (From 2010 Onwards):</a:t>
            </a:r>
          </a:p>
          <a:p>
            <a:pPr marL="891540" lvl="1" indent="-342900">
              <a:buFont typeface="+mj-lt"/>
              <a:buAutoNum type="arabicPeriod"/>
            </a:pPr>
            <a:r>
              <a:rPr lang="en-US" sz="2160" dirty="0"/>
              <a:t>Visualization: Line/ Area Chart</a:t>
            </a:r>
          </a:p>
          <a:p>
            <a:pPr marL="891540" lvl="1" indent="-342900">
              <a:buFont typeface="+mj-lt"/>
              <a:buAutoNum type="arabicPeriod"/>
            </a:pPr>
            <a:r>
              <a:rPr lang="en-US" sz="2160" dirty="0"/>
              <a:t>Description: This chart will illustrate the distribution of electric vehicles over the years, starting from 2010, providing insights into the growth pattern and adoption trends.</a:t>
            </a:r>
          </a:p>
          <a:p>
            <a:r>
              <a:rPr lang="en-US" sz="2160" b="1" dirty="0"/>
              <a:t>2. Total Vehicles by State:</a:t>
            </a:r>
          </a:p>
          <a:p>
            <a:pPr marL="891540" lvl="1" indent="-342900">
              <a:buFont typeface="+mj-lt"/>
              <a:buAutoNum type="arabicPeriod"/>
            </a:pPr>
            <a:r>
              <a:rPr lang="en-US" sz="2160" dirty="0"/>
              <a:t>Visualization: Map Chart </a:t>
            </a:r>
          </a:p>
          <a:p>
            <a:pPr marL="891540" lvl="1" indent="-342900">
              <a:buFont typeface="+mj-lt"/>
              <a:buAutoNum type="arabicPeriod"/>
            </a:pPr>
            <a:r>
              <a:rPr lang="en-US" sz="2160" dirty="0"/>
              <a:t>Description: This chart will showcase the geographical distribution of electric vehicles across different states, allowing for the identification of regions with higher adoption rates.</a:t>
            </a:r>
          </a:p>
          <a:p>
            <a:r>
              <a:rPr lang="en-US" sz="2160" b="1" dirty="0"/>
              <a:t>3. Top 10 Total Vehicles by Make:</a:t>
            </a:r>
          </a:p>
          <a:p>
            <a:pPr marL="891540" lvl="1" indent="-342900">
              <a:buFont typeface="+mj-lt"/>
              <a:buAutoNum type="arabicPeriod"/>
            </a:pPr>
            <a:r>
              <a:rPr lang="en-US" sz="2160" dirty="0"/>
              <a:t>Visualization: Bar Chart </a:t>
            </a:r>
          </a:p>
          <a:p>
            <a:pPr marL="891540" lvl="1" indent="-342900">
              <a:buFont typeface="+mj-lt"/>
              <a:buAutoNum type="arabicPeriod"/>
            </a:pPr>
            <a:r>
              <a:rPr lang="en-US" sz="2160" dirty="0"/>
              <a:t>Description: Highlight the top 10 electric vehicle manufacturers based on the total number of vehicles, providing insights into the market dominance of specific brands.</a:t>
            </a:r>
          </a:p>
          <a:p>
            <a:r>
              <a:rPr lang="en-US" sz="2160" b="1" dirty="0"/>
              <a:t>4. Total Vehicles by CAFV Eligibility:</a:t>
            </a:r>
          </a:p>
          <a:p>
            <a:pPr marL="891540" lvl="1" indent="-342900">
              <a:buFont typeface="+mj-lt"/>
              <a:buAutoNum type="arabicPeriod"/>
            </a:pPr>
            <a:r>
              <a:rPr lang="en-US" sz="2160" dirty="0"/>
              <a:t>Visualization: Pie Chart or Donut Chart</a:t>
            </a:r>
          </a:p>
          <a:p>
            <a:pPr marL="891540" lvl="1" indent="-342900">
              <a:buFont typeface="+mj-lt"/>
              <a:buAutoNum type="arabicPeriod"/>
            </a:pPr>
            <a:r>
              <a:rPr lang="en-US" sz="2160" dirty="0"/>
              <a:t>Description: Illustrate the proportion of electric vehicles that are eligible for Clean Alternative Fuel Vehicle (CAFV) incentives, aiding in understanding the impact of incentives on vehicle adoption.</a:t>
            </a:r>
          </a:p>
          <a:p>
            <a:r>
              <a:rPr lang="en-US" sz="2160" b="1" dirty="0"/>
              <a:t>5. Total Vehicles by Model:</a:t>
            </a:r>
          </a:p>
          <a:p>
            <a:pPr marL="891540" lvl="1" indent="-342900">
              <a:buFont typeface="+mj-lt"/>
              <a:buAutoNum type="arabicPeriod"/>
            </a:pPr>
            <a:r>
              <a:rPr lang="en-US" sz="2160" dirty="0"/>
              <a:t>Visualization: Grid View</a:t>
            </a:r>
          </a:p>
          <a:p>
            <a:pPr marL="891540" lvl="1" indent="-342900">
              <a:buFont typeface="+mj-lt"/>
              <a:buAutoNum type="arabicPeriod"/>
            </a:pPr>
            <a:r>
              <a:rPr lang="en-US" sz="2160" dirty="0"/>
              <a:t>Description: Highlight the top 10 electric vehicle models based on the total number of vehicles, offering insights into consumer preferences and popular models in the market.</a:t>
            </a:r>
          </a:p>
        </p:txBody>
      </p:sp>
    </p:spTree>
    <p:extLst>
      <p:ext uri="{BB962C8B-B14F-4D97-AF65-F5344CB8AC3E}">
        <p14:creationId xmlns:p14="http://schemas.microsoft.com/office/powerpoint/2010/main" val="3314815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5" name="Text 2"/>
          <p:cNvSpPr/>
          <p:nvPr/>
        </p:nvSpPr>
        <p:spPr>
          <a:xfrm>
            <a:off x="863798" y="1666518"/>
            <a:ext cx="5609749" cy="701278"/>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Dataset Overview</a:t>
            </a:r>
            <a:endParaRPr lang="en-US" sz="4400" dirty="0"/>
          </a:p>
        </p:txBody>
      </p:sp>
      <p:sp>
        <p:nvSpPr>
          <p:cNvPr id="6" name="Text 3"/>
          <p:cNvSpPr/>
          <p:nvPr/>
        </p:nvSpPr>
        <p:spPr>
          <a:xfrm>
            <a:off x="863798" y="2960013"/>
            <a:ext cx="6825496" cy="2220992"/>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This comprehensive dashboard consolidates electric vehicle data spanning multiple dimensions including Battery Electric Vehicles (BEVs) and Plug-in Hybrid Electric Vehicles (PHEVs). The analysis covers temporal trends across model years, geographic distribution across states, and market segmentation by manufacturer and vehicle models.</a:t>
            </a:r>
            <a:endParaRPr lang="en-US" sz="1900" dirty="0"/>
          </a:p>
        </p:txBody>
      </p:sp>
      <p:sp>
        <p:nvSpPr>
          <p:cNvPr id="7" name="Text 4"/>
          <p:cNvSpPr/>
          <p:nvPr/>
        </p:nvSpPr>
        <p:spPr>
          <a:xfrm>
            <a:off x="863798" y="5403056"/>
            <a:ext cx="6825496" cy="148066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Our data-driven approach provides actionable insights into the rapidly evolving EV landscape, enabling stakeholders to understand adoption patterns and make informed strategic decisions.</a:t>
            </a:r>
            <a:endParaRPr lang="en-US" sz="1900" dirty="0"/>
          </a:p>
        </p:txBody>
      </p:sp>
      <p:pic>
        <p:nvPicPr>
          <p:cNvPr id="8" name="Image 1" descr="preencoded.png"/>
          <p:cNvPicPr>
            <a:picLocks noChangeAspect="1"/>
          </p:cNvPicPr>
          <p:nvPr/>
        </p:nvPicPr>
        <p:blipFill>
          <a:blip r:embed="rId3"/>
          <a:stretch>
            <a:fillRect/>
          </a:stretch>
        </p:blipFill>
        <p:spPr>
          <a:xfrm>
            <a:off x="7961991" y="2751802"/>
            <a:ext cx="6282043" cy="3511655"/>
          </a:xfrm>
          <a:prstGeom prst="rect">
            <a:avLst/>
          </a:prstGeom>
        </p:spPr>
      </p:pic>
      <p:sp>
        <p:nvSpPr>
          <p:cNvPr id="9" name="Rectangle: Rounded Corners 8">
            <a:extLst>
              <a:ext uri="{FF2B5EF4-FFF2-40B4-BE49-F238E27FC236}">
                <a16:creationId xmlns:a16="http://schemas.microsoft.com/office/drawing/2014/main" id="{8300682B-3AF9-AB2F-22B4-BB506B72DDAB}"/>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5" name="Text 2"/>
          <p:cNvSpPr/>
          <p:nvPr/>
        </p:nvSpPr>
        <p:spPr>
          <a:xfrm>
            <a:off x="863798" y="1861899"/>
            <a:ext cx="6416278" cy="701278"/>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Total Electric Vehicles</a:t>
            </a:r>
            <a:endParaRPr lang="en-US" sz="4400" dirty="0"/>
          </a:p>
        </p:txBody>
      </p:sp>
      <p:sp>
        <p:nvSpPr>
          <p:cNvPr id="7" name="Shape 3"/>
          <p:cNvSpPr/>
          <p:nvPr/>
        </p:nvSpPr>
        <p:spPr>
          <a:xfrm>
            <a:off x="6770846" y="2933343"/>
            <a:ext cx="7181017" cy="3992404"/>
          </a:xfrm>
          <a:prstGeom prst="roundRect">
            <a:avLst>
              <a:gd name="adj" fmla="val 927"/>
            </a:avLst>
          </a:prstGeom>
          <a:solidFill>
            <a:schemeClr val="bg2"/>
          </a:solidFill>
          <a:ln>
            <a:solidFill>
              <a:schemeClr val="bg2">
                <a:lumMod val="90000"/>
              </a:schemeClr>
            </a:solidFill>
          </a:ln>
        </p:spPr>
      </p:sp>
      <p:sp>
        <p:nvSpPr>
          <p:cNvPr id="8" name="Text 4"/>
          <p:cNvSpPr/>
          <p:nvPr/>
        </p:nvSpPr>
        <p:spPr>
          <a:xfrm>
            <a:off x="7017663" y="3180159"/>
            <a:ext cx="3365778" cy="420648"/>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150,422 EVs</a:t>
            </a:r>
            <a:endParaRPr lang="en-US" sz="2650" dirty="0"/>
          </a:p>
        </p:txBody>
      </p:sp>
      <p:sp>
        <p:nvSpPr>
          <p:cNvPr id="9" name="Text 5"/>
          <p:cNvSpPr/>
          <p:nvPr/>
        </p:nvSpPr>
        <p:spPr>
          <a:xfrm>
            <a:off x="7017663" y="3847624"/>
            <a:ext cx="6687383" cy="1850827"/>
          </a:xfrm>
          <a:prstGeom prst="rect">
            <a:avLst/>
          </a:prstGeom>
          <a:noFill/>
          <a:ln/>
        </p:spPr>
        <p:txBody>
          <a:bodyPr wrap="square" lIns="0" tIns="0" rIns="0" bIns="0" rtlCol="0" anchor="t"/>
          <a:lstStyle/>
          <a:p>
            <a:pPr marL="0" indent="0" algn="l">
              <a:lnSpc>
                <a:spcPts val="2900"/>
              </a:lnSpc>
              <a:buNone/>
            </a:pPr>
            <a:r>
              <a:rPr lang="en-US" sz="1900" dirty="0">
                <a:solidFill>
                  <a:srgbClr val="000000"/>
                </a:solidFill>
                <a:latin typeface="Source Sans 3" pitchFamily="34" charset="0"/>
                <a:ea typeface="Source Sans 3" pitchFamily="34" charset="-122"/>
                <a:cs typeface="Source Sans 3" pitchFamily="34" charset="-120"/>
              </a:rPr>
              <a:t>The dataset encompasses a total of 150,422 registered electric vehicles, representing a substantial and growing segment of the automotive market. This figure reflects the cumulative impact of consumer adoption, policy initiatives, and technological advancement over the past decade.</a:t>
            </a:r>
            <a:endParaRPr lang="en-US" sz="1900" dirty="0"/>
          </a:p>
        </p:txBody>
      </p:sp>
      <p:sp>
        <p:nvSpPr>
          <p:cNvPr id="10" name="Text 6"/>
          <p:cNvSpPr/>
          <p:nvPr/>
        </p:nvSpPr>
        <p:spPr>
          <a:xfrm>
            <a:off x="7017663" y="5920502"/>
            <a:ext cx="6687383" cy="740331"/>
          </a:xfrm>
          <a:prstGeom prst="rect">
            <a:avLst/>
          </a:prstGeom>
          <a:noFill/>
          <a:ln/>
        </p:spPr>
        <p:txBody>
          <a:bodyPr wrap="square" lIns="0" tIns="0" rIns="0" bIns="0" rtlCol="0" anchor="t"/>
          <a:lstStyle/>
          <a:p>
            <a:pPr marL="0" indent="0" algn="l">
              <a:lnSpc>
                <a:spcPts val="2900"/>
              </a:lnSpc>
              <a:buNone/>
            </a:pPr>
            <a:r>
              <a:rPr lang="en-US" sz="1900" dirty="0">
                <a:solidFill>
                  <a:srgbClr val="000000"/>
                </a:solidFill>
                <a:latin typeface="Source Sans 3" pitchFamily="34" charset="0"/>
                <a:ea typeface="Source Sans 3" pitchFamily="34" charset="-122"/>
                <a:cs typeface="Source Sans 3" pitchFamily="34" charset="-120"/>
              </a:rPr>
              <a:t>This baseline metric serves as the foundation for understanding market penetration and future growth trajectories.</a:t>
            </a:r>
            <a:endParaRPr lang="en-US" sz="1900" dirty="0"/>
          </a:p>
        </p:txBody>
      </p:sp>
      <p:pic>
        <p:nvPicPr>
          <p:cNvPr id="11" name="Image 1" descr="preencoded.png"/>
          <p:cNvPicPr>
            <a:picLocks noChangeAspect="1"/>
          </p:cNvPicPr>
          <p:nvPr/>
        </p:nvPicPr>
        <p:blipFill>
          <a:blip r:embed="rId3"/>
          <a:stretch>
            <a:fillRect/>
          </a:stretch>
        </p:blipFill>
        <p:spPr>
          <a:xfrm>
            <a:off x="1114663" y="3361135"/>
            <a:ext cx="4669155" cy="3299698"/>
          </a:xfrm>
          <a:prstGeom prst="rect">
            <a:avLst/>
          </a:prstGeom>
        </p:spPr>
      </p:pic>
      <p:sp>
        <p:nvSpPr>
          <p:cNvPr id="12" name="Rectangle: Rounded Corners 11">
            <a:extLst>
              <a:ext uri="{FF2B5EF4-FFF2-40B4-BE49-F238E27FC236}">
                <a16:creationId xmlns:a16="http://schemas.microsoft.com/office/drawing/2014/main" id="{D1599F7F-BA9F-CF24-0AA4-F7A3B9488540}"/>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5" name="Text 2"/>
          <p:cNvSpPr/>
          <p:nvPr/>
        </p:nvSpPr>
        <p:spPr>
          <a:xfrm>
            <a:off x="863798" y="1299686"/>
            <a:ext cx="5128141" cy="525899"/>
          </a:xfrm>
          <a:prstGeom prst="rect">
            <a:avLst/>
          </a:prstGeom>
          <a:noFill/>
          <a:ln/>
        </p:spPr>
        <p:txBody>
          <a:bodyPr wrap="none" lIns="0" tIns="0" rIns="0" bIns="0" rtlCol="0" anchor="t"/>
          <a:lstStyle/>
          <a:p>
            <a:pPr marL="0" indent="0" algn="l">
              <a:lnSpc>
                <a:spcPts val="4100"/>
              </a:lnSpc>
              <a:buNone/>
            </a:pPr>
            <a:r>
              <a:rPr lang="en-US" sz="3300" b="1" dirty="0">
                <a:solidFill>
                  <a:srgbClr val="000000"/>
                </a:solidFill>
                <a:latin typeface="Montserrat Bold" pitchFamily="34" charset="0"/>
                <a:ea typeface="Montserrat Bold" pitchFamily="34" charset="-122"/>
                <a:cs typeface="Montserrat Bold" pitchFamily="34" charset="-120"/>
              </a:rPr>
              <a:t>Average Electric Range</a:t>
            </a:r>
            <a:endParaRPr lang="en-US" sz="3300" dirty="0"/>
          </a:p>
        </p:txBody>
      </p:sp>
      <p:sp>
        <p:nvSpPr>
          <p:cNvPr id="6" name="Text 3"/>
          <p:cNvSpPr/>
          <p:nvPr/>
        </p:nvSpPr>
        <p:spPr>
          <a:xfrm>
            <a:off x="863798" y="2126337"/>
            <a:ext cx="12902803" cy="610791"/>
          </a:xfrm>
          <a:prstGeom prst="rect">
            <a:avLst/>
          </a:prstGeom>
          <a:noFill/>
          <a:ln/>
        </p:spPr>
        <p:txBody>
          <a:bodyPr wrap="none" lIns="0" tIns="0" rIns="0" bIns="0" rtlCol="0" anchor="t"/>
          <a:lstStyle/>
          <a:p>
            <a:pPr marL="0" indent="0" algn="ctr">
              <a:lnSpc>
                <a:spcPts val="4800"/>
              </a:lnSpc>
              <a:buNone/>
            </a:pPr>
            <a:r>
              <a:rPr lang="en-US" sz="4800" b="1" dirty="0">
                <a:solidFill>
                  <a:srgbClr val="3D3838"/>
                </a:solidFill>
                <a:latin typeface="Montserrat Bold" pitchFamily="34" charset="0"/>
                <a:ea typeface="Montserrat Bold" pitchFamily="34" charset="-122"/>
                <a:cs typeface="Montserrat Bold" pitchFamily="34" charset="-120"/>
              </a:rPr>
              <a:t>67.83</a:t>
            </a:r>
            <a:endParaRPr lang="en-US" sz="4800" dirty="0"/>
          </a:p>
        </p:txBody>
      </p:sp>
      <p:sp>
        <p:nvSpPr>
          <p:cNvPr id="7" name="Text 4"/>
          <p:cNvSpPr/>
          <p:nvPr/>
        </p:nvSpPr>
        <p:spPr>
          <a:xfrm>
            <a:off x="6195536" y="2933700"/>
            <a:ext cx="2239328" cy="262890"/>
          </a:xfrm>
          <a:prstGeom prst="rect">
            <a:avLst/>
          </a:prstGeom>
          <a:noFill/>
          <a:ln/>
        </p:spPr>
        <p:txBody>
          <a:bodyPr wrap="none" lIns="0" tIns="0" rIns="0" bIns="0" rtlCol="0" anchor="t"/>
          <a:lstStyle/>
          <a:p>
            <a:pPr marL="0" indent="0" algn="ctr">
              <a:lnSpc>
                <a:spcPts val="2050"/>
              </a:lnSpc>
              <a:buNone/>
            </a:pPr>
            <a:r>
              <a:rPr lang="en-US" sz="1650" b="1" dirty="0">
                <a:solidFill>
                  <a:srgbClr val="3D3838"/>
                </a:solidFill>
                <a:latin typeface="Montserrat Bold" pitchFamily="34" charset="0"/>
                <a:ea typeface="Montserrat Bold" pitchFamily="34" charset="-122"/>
                <a:cs typeface="Montserrat Bold" pitchFamily="34" charset="-120"/>
              </a:rPr>
              <a:t>Average Range (km)</a:t>
            </a:r>
            <a:endParaRPr lang="en-US" sz="1650" dirty="0"/>
          </a:p>
        </p:txBody>
      </p:sp>
      <p:sp>
        <p:nvSpPr>
          <p:cNvPr id="8" name="Text 5"/>
          <p:cNvSpPr/>
          <p:nvPr/>
        </p:nvSpPr>
        <p:spPr>
          <a:xfrm>
            <a:off x="863798" y="3279815"/>
            <a:ext cx="12902803" cy="242888"/>
          </a:xfrm>
          <a:prstGeom prst="rect">
            <a:avLst/>
          </a:prstGeom>
          <a:noFill/>
          <a:ln/>
        </p:spPr>
        <p:txBody>
          <a:bodyPr wrap="none" lIns="0" tIns="0" rIns="0" bIns="0" rtlCol="0" anchor="t"/>
          <a:lstStyle/>
          <a:p>
            <a:pPr marL="0" indent="0" algn="ctr">
              <a:lnSpc>
                <a:spcPts val="1900"/>
              </a:lnSpc>
              <a:buNone/>
            </a:pPr>
            <a:r>
              <a:rPr lang="en-US" sz="1450" dirty="0">
                <a:solidFill>
                  <a:srgbClr val="3D3838"/>
                </a:solidFill>
                <a:latin typeface="Source Sans 3" pitchFamily="34" charset="0"/>
                <a:ea typeface="Source Sans 3" pitchFamily="34" charset="-122"/>
                <a:cs typeface="Source Sans 3" pitchFamily="34" charset="-120"/>
              </a:rPr>
              <a:t>Current battery efficiency benchmark</a:t>
            </a:r>
            <a:endParaRPr lang="en-US" sz="1450" dirty="0"/>
          </a:p>
        </p:txBody>
      </p:sp>
      <p:sp>
        <p:nvSpPr>
          <p:cNvPr id="10" name="Text 6"/>
          <p:cNvSpPr/>
          <p:nvPr/>
        </p:nvSpPr>
        <p:spPr>
          <a:xfrm>
            <a:off x="7548563" y="3803690"/>
            <a:ext cx="6225659" cy="971550"/>
          </a:xfrm>
          <a:prstGeom prst="rect">
            <a:avLst/>
          </a:prstGeom>
          <a:noFill/>
          <a:ln/>
        </p:spPr>
        <p:txBody>
          <a:bodyPr wrap="square" lIns="0" tIns="0" rIns="0" bIns="0" rtlCol="0" anchor="t"/>
          <a:lstStyle/>
          <a:p>
            <a:pPr marL="0" indent="0" algn="l">
              <a:lnSpc>
                <a:spcPts val="1900"/>
              </a:lnSpc>
              <a:buNone/>
            </a:pPr>
            <a:r>
              <a:rPr lang="en-US" sz="1450" dirty="0">
                <a:solidFill>
                  <a:srgbClr val="3D3838"/>
                </a:solidFill>
                <a:latin typeface="Source Sans 3" pitchFamily="34" charset="0"/>
                <a:ea typeface="Source Sans 3" pitchFamily="34" charset="-122"/>
                <a:cs typeface="Source Sans 3" pitchFamily="34" charset="-120"/>
              </a:rPr>
              <a:t>The average electric range of 67.83 kilometers demonstrates current battery technology maturity and efficiency standards across the market. This metric reflects the balance between battery capacity, vehicle weight, and cost considerations.</a:t>
            </a:r>
            <a:endParaRPr lang="en-US" sz="1450" dirty="0"/>
          </a:p>
        </p:txBody>
      </p:sp>
      <p:sp>
        <p:nvSpPr>
          <p:cNvPr id="11" name="Text 7"/>
          <p:cNvSpPr/>
          <p:nvPr/>
        </p:nvSpPr>
        <p:spPr>
          <a:xfrm>
            <a:off x="7548563" y="4900136"/>
            <a:ext cx="6225659" cy="485775"/>
          </a:xfrm>
          <a:prstGeom prst="rect">
            <a:avLst/>
          </a:prstGeom>
          <a:noFill/>
          <a:ln/>
        </p:spPr>
        <p:txBody>
          <a:bodyPr wrap="square" lIns="0" tIns="0" rIns="0" bIns="0" rtlCol="0" anchor="t"/>
          <a:lstStyle/>
          <a:p>
            <a:pPr marL="0" indent="0" algn="l">
              <a:lnSpc>
                <a:spcPts val="1900"/>
              </a:lnSpc>
              <a:buNone/>
            </a:pPr>
            <a:r>
              <a:rPr lang="en-US" sz="1450" dirty="0">
                <a:solidFill>
                  <a:srgbClr val="3D3838"/>
                </a:solidFill>
                <a:latin typeface="Source Sans 3" pitchFamily="34" charset="0"/>
                <a:ea typeface="Source Sans 3" pitchFamily="34" charset="-122"/>
                <a:cs typeface="Source Sans 3" pitchFamily="34" charset="-120"/>
              </a:rPr>
              <a:t>Range remains a critical factor in consumer purchasing decisions and continues to improve with advancing battery chemistry and energy density innovations.</a:t>
            </a:r>
            <a:endParaRPr lang="en-US" sz="1450" dirty="0"/>
          </a:p>
        </p:txBody>
      </p:sp>
      <p:pic>
        <p:nvPicPr>
          <p:cNvPr id="12" name="Image 1" descr="preencoded.png"/>
          <p:cNvPicPr>
            <a:picLocks noChangeAspect="1"/>
          </p:cNvPicPr>
          <p:nvPr/>
        </p:nvPicPr>
        <p:blipFill>
          <a:blip r:embed="rId3"/>
          <a:stretch>
            <a:fillRect/>
          </a:stretch>
        </p:blipFill>
        <p:spPr>
          <a:xfrm>
            <a:off x="388180" y="3196590"/>
            <a:ext cx="5474970" cy="3437096"/>
          </a:xfrm>
          <a:prstGeom prst="rect">
            <a:avLst/>
          </a:prstGeom>
        </p:spPr>
      </p:pic>
      <p:sp>
        <p:nvSpPr>
          <p:cNvPr id="13" name="Rectangle: Rounded Corners 12">
            <a:extLst>
              <a:ext uri="{FF2B5EF4-FFF2-40B4-BE49-F238E27FC236}">
                <a16:creationId xmlns:a16="http://schemas.microsoft.com/office/drawing/2014/main" id="{060D962F-1BBB-1247-EF1D-92BF462F4659}"/>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863798" y="1075849"/>
            <a:ext cx="872133" cy="295037"/>
          </a:xfrm>
          <a:prstGeom prst="roundRect">
            <a:avLst>
              <a:gd name="adj" fmla="val 7028"/>
            </a:avLst>
          </a:prstGeom>
          <a:noFill/>
          <a:ln w="7620">
            <a:solidFill>
              <a:srgbClr val="2D2E34"/>
            </a:solidFill>
            <a:prstDash val="solid"/>
          </a:ln>
        </p:spPr>
      </p:sp>
      <p:sp>
        <p:nvSpPr>
          <p:cNvPr id="3" name="Text 1"/>
          <p:cNvSpPr/>
          <p:nvPr/>
        </p:nvSpPr>
        <p:spPr>
          <a:xfrm>
            <a:off x="975003" y="1135261"/>
            <a:ext cx="649724" cy="176213"/>
          </a:xfrm>
          <a:prstGeom prst="rect">
            <a:avLst/>
          </a:prstGeom>
          <a:noFill/>
          <a:ln/>
        </p:spPr>
        <p:txBody>
          <a:bodyPr wrap="none" lIns="0" tIns="0" rIns="0" bIns="0" rtlCol="0" anchor="t"/>
          <a:lstStyle/>
          <a:p>
            <a:pPr marL="0" indent="0" algn="l">
              <a:lnSpc>
                <a:spcPts val="1350"/>
              </a:lnSpc>
              <a:buNone/>
            </a:pPr>
            <a:r>
              <a:rPr lang="en-US" sz="1050" dirty="0">
                <a:solidFill>
                  <a:srgbClr val="2D2E34"/>
                </a:solidFill>
                <a:latin typeface="Source Sans 3" pitchFamily="34" charset="0"/>
                <a:ea typeface="Source Sans 3" pitchFamily="34" charset="-122"/>
                <a:cs typeface="Source Sans 3" pitchFamily="34" charset="-120"/>
              </a:rPr>
              <a:t>BEV FOCUS</a:t>
            </a:r>
            <a:endParaRPr lang="en-US" sz="1050" dirty="0"/>
          </a:p>
        </p:txBody>
      </p:sp>
      <p:sp>
        <p:nvSpPr>
          <p:cNvPr id="4" name="Text 2"/>
          <p:cNvSpPr/>
          <p:nvPr/>
        </p:nvSpPr>
        <p:spPr>
          <a:xfrm>
            <a:off x="863798" y="1419225"/>
            <a:ext cx="6261973" cy="490776"/>
          </a:xfrm>
          <a:prstGeom prst="rect">
            <a:avLst/>
          </a:prstGeom>
          <a:noFill/>
          <a:ln/>
        </p:spPr>
        <p:txBody>
          <a:bodyPr wrap="none" lIns="0" tIns="0" rIns="0" bIns="0" rtlCol="0" anchor="t"/>
          <a:lstStyle/>
          <a:p>
            <a:pPr marL="0" indent="0" algn="l">
              <a:lnSpc>
                <a:spcPts val="3850"/>
              </a:lnSpc>
              <a:buNone/>
            </a:pPr>
            <a:r>
              <a:rPr lang="en-US" sz="3050" b="1" dirty="0">
                <a:solidFill>
                  <a:srgbClr val="000000"/>
                </a:solidFill>
                <a:latin typeface="Montserrat Bold" pitchFamily="34" charset="0"/>
                <a:ea typeface="Montserrat Bold" pitchFamily="34" charset="-122"/>
                <a:cs typeface="Montserrat Bold" pitchFamily="34" charset="-120"/>
              </a:rPr>
              <a:t>Battery Electric Vehicles (BEV)</a:t>
            </a:r>
            <a:endParaRPr lang="en-US" sz="3050" dirty="0"/>
          </a:p>
        </p:txBody>
      </p:sp>
      <p:sp>
        <p:nvSpPr>
          <p:cNvPr id="5" name="Text 3"/>
          <p:cNvSpPr/>
          <p:nvPr/>
        </p:nvSpPr>
        <p:spPr>
          <a:xfrm>
            <a:off x="863798" y="2212181"/>
            <a:ext cx="2356009" cy="294442"/>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Montserrat Bold" pitchFamily="34" charset="0"/>
                <a:ea typeface="Montserrat Bold" pitchFamily="34" charset="-122"/>
                <a:cs typeface="Montserrat Bold" pitchFamily="34" charset="-120"/>
              </a:rPr>
              <a:t>Market Leadership</a:t>
            </a:r>
            <a:endParaRPr lang="en-US" sz="1850" dirty="0"/>
          </a:p>
        </p:txBody>
      </p:sp>
      <p:sp>
        <p:nvSpPr>
          <p:cNvPr id="6" name="Text 4"/>
          <p:cNvSpPr/>
          <p:nvPr/>
        </p:nvSpPr>
        <p:spPr>
          <a:xfrm>
            <a:off x="863798" y="2627471"/>
            <a:ext cx="7573089" cy="440531"/>
          </a:xfrm>
          <a:prstGeom prst="rect">
            <a:avLst/>
          </a:prstGeom>
          <a:noFill/>
          <a:ln/>
        </p:spPr>
        <p:txBody>
          <a:bodyPr wrap="square" lIns="0" tIns="0" rIns="0" bIns="0" rtlCol="0" anchor="t"/>
          <a:lstStyle/>
          <a:p>
            <a:pPr marL="0" indent="0" algn="l">
              <a:lnSpc>
                <a:spcPts val="1700"/>
              </a:lnSpc>
              <a:buNone/>
            </a:pPr>
            <a:r>
              <a:rPr lang="en-US" sz="1350" dirty="0">
                <a:solidFill>
                  <a:srgbClr val="3D3838"/>
                </a:solidFill>
                <a:latin typeface="Source Sans 3" pitchFamily="34" charset="0"/>
                <a:ea typeface="Source Sans 3" pitchFamily="34" charset="-122"/>
                <a:cs typeface="Source Sans 3" pitchFamily="34" charset="-120"/>
              </a:rPr>
              <a:t>Battery Electric Vehicles represent the dominant force in the EV market with 116,750 registered units, accounting for an impressive 77.61% of total electric vehicle adoption.</a:t>
            </a:r>
            <a:endParaRPr lang="en-US" sz="1350" dirty="0"/>
          </a:p>
        </p:txBody>
      </p:sp>
      <p:sp>
        <p:nvSpPr>
          <p:cNvPr id="7" name="Text 5"/>
          <p:cNvSpPr/>
          <p:nvPr/>
        </p:nvSpPr>
        <p:spPr>
          <a:xfrm>
            <a:off x="863798" y="3176826"/>
            <a:ext cx="7573089" cy="660797"/>
          </a:xfrm>
          <a:prstGeom prst="rect">
            <a:avLst/>
          </a:prstGeom>
          <a:noFill/>
          <a:ln/>
        </p:spPr>
        <p:txBody>
          <a:bodyPr wrap="square" lIns="0" tIns="0" rIns="0" bIns="0" rtlCol="0" anchor="t"/>
          <a:lstStyle/>
          <a:p>
            <a:pPr marL="0" indent="0" algn="l">
              <a:lnSpc>
                <a:spcPts val="1700"/>
              </a:lnSpc>
              <a:buNone/>
            </a:pPr>
            <a:r>
              <a:rPr lang="en-US" sz="1350" dirty="0">
                <a:solidFill>
                  <a:srgbClr val="3D3838"/>
                </a:solidFill>
                <a:latin typeface="Source Sans 3" pitchFamily="34" charset="0"/>
                <a:ea typeface="Source Sans 3" pitchFamily="34" charset="-122"/>
                <a:cs typeface="Source Sans 3" pitchFamily="34" charset="-120"/>
              </a:rPr>
              <a:t>This clear preference for fully electric vehicles over hybrid alternatives signals strong consumer confidence in pure electric technology, supported by expanding charging infrastructure and improving range capabilities.</a:t>
            </a:r>
            <a:endParaRPr lang="en-US" sz="1350" dirty="0"/>
          </a:p>
        </p:txBody>
      </p:sp>
      <p:sp>
        <p:nvSpPr>
          <p:cNvPr id="8" name="Text 6"/>
          <p:cNvSpPr/>
          <p:nvPr/>
        </p:nvSpPr>
        <p:spPr>
          <a:xfrm>
            <a:off x="3587710" y="5096470"/>
            <a:ext cx="2125028" cy="431840"/>
          </a:xfrm>
          <a:prstGeom prst="rect">
            <a:avLst/>
          </a:prstGeom>
          <a:noFill/>
          <a:ln/>
        </p:spPr>
        <p:txBody>
          <a:bodyPr wrap="none" lIns="0" tIns="0" rIns="0" bIns="0" rtlCol="0" anchor="t"/>
          <a:lstStyle/>
          <a:p>
            <a:pPr marL="0" indent="0" algn="ctr">
              <a:lnSpc>
                <a:spcPts val="3400"/>
              </a:lnSpc>
              <a:buNone/>
            </a:pPr>
            <a:r>
              <a:rPr lang="en-US" sz="3400" b="1" dirty="0">
                <a:solidFill>
                  <a:srgbClr val="3D3838"/>
                </a:solidFill>
                <a:latin typeface="Montserrat Bold" pitchFamily="34" charset="0"/>
                <a:ea typeface="Montserrat Bold" pitchFamily="34" charset="-122"/>
                <a:cs typeface="Montserrat Bold" pitchFamily="34" charset="-120"/>
              </a:rPr>
              <a:t>77.61%</a:t>
            </a:r>
            <a:endParaRPr lang="en-US" sz="3400" dirty="0"/>
          </a:p>
        </p:txBody>
      </p:sp>
      <p:pic>
        <p:nvPicPr>
          <p:cNvPr id="9" name="Image 0" descr="preencoded.png"/>
          <p:cNvPicPr>
            <a:picLocks noChangeAspect="1"/>
          </p:cNvPicPr>
          <p:nvPr/>
        </p:nvPicPr>
        <p:blipFill>
          <a:blip r:embed="rId3"/>
          <a:stretch>
            <a:fillRect/>
          </a:stretch>
        </p:blipFill>
        <p:spPr>
          <a:xfrm>
            <a:off x="3354467" y="4016693"/>
            <a:ext cx="2591633" cy="2591633"/>
          </a:xfrm>
          <a:prstGeom prst="rect">
            <a:avLst/>
          </a:prstGeom>
        </p:spPr>
      </p:pic>
      <p:sp>
        <p:nvSpPr>
          <p:cNvPr id="10" name="Text 7"/>
          <p:cNvSpPr/>
          <p:nvPr/>
        </p:nvSpPr>
        <p:spPr>
          <a:xfrm>
            <a:off x="3668673" y="6772275"/>
            <a:ext cx="1963341" cy="245388"/>
          </a:xfrm>
          <a:prstGeom prst="rect">
            <a:avLst/>
          </a:prstGeom>
          <a:noFill/>
          <a:ln/>
        </p:spPr>
        <p:txBody>
          <a:bodyPr wrap="none" lIns="0" tIns="0" rIns="0" bIns="0" rtlCol="0" anchor="t"/>
          <a:lstStyle/>
          <a:p>
            <a:pPr marL="0" indent="0" algn="ctr">
              <a:lnSpc>
                <a:spcPts val="1900"/>
              </a:lnSpc>
              <a:buNone/>
            </a:pPr>
            <a:r>
              <a:rPr lang="en-US" sz="1500" b="1" dirty="0">
                <a:solidFill>
                  <a:srgbClr val="3D3838"/>
                </a:solidFill>
                <a:latin typeface="Montserrat Bold" pitchFamily="34" charset="0"/>
                <a:ea typeface="Montserrat Bold" pitchFamily="34" charset="-122"/>
                <a:cs typeface="Montserrat Bold" pitchFamily="34" charset="-120"/>
              </a:rPr>
              <a:t>BEV Market Share</a:t>
            </a:r>
            <a:endParaRPr lang="en-US" sz="1500" dirty="0"/>
          </a:p>
        </p:txBody>
      </p:sp>
      <p:pic>
        <p:nvPicPr>
          <p:cNvPr id="11" name="Image 1" descr="preencoded.png"/>
          <p:cNvPicPr>
            <a:picLocks noChangeAspect="1"/>
          </p:cNvPicPr>
          <p:nvPr/>
        </p:nvPicPr>
        <p:blipFill>
          <a:blip r:embed="rId4"/>
          <a:stretch>
            <a:fillRect/>
          </a:stretch>
        </p:blipFill>
        <p:spPr>
          <a:xfrm>
            <a:off x="8865989" y="2227302"/>
            <a:ext cx="3435668" cy="2239447"/>
          </a:xfrm>
          <a:prstGeom prst="rect">
            <a:avLst/>
          </a:prstGeom>
        </p:spPr>
      </p:pic>
      <p:sp>
        <p:nvSpPr>
          <p:cNvPr id="12" name="Rectangle: Rounded Corners 11">
            <a:extLst>
              <a:ext uri="{FF2B5EF4-FFF2-40B4-BE49-F238E27FC236}">
                <a16:creationId xmlns:a16="http://schemas.microsoft.com/office/drawing/2014/main" id="{2A6B6615-8525-832B-949F-6E033B212659}"/>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863798" y="1039892"/>
            <a:ext cx="1296829" cy="430054"/>
          </a:xfrm>
          <a:prstGeom prst="roundRect">
            <a:avLst>
              <a:gd name="adj" fmla="val 6543"/>
            </a:avLst>
          </a:prstGeom>
          <a:noFill/>
          <a:ln w="7620">
            <a:solidFill>
              <a:srgbClr val="2D2E34"/>
            </a:solidFill>
            <a:prstDash val="solid"/>
          </a:ln>
        </p:spPr>
      </p:sp>
      <p:sp>
        <p:nvSpPr>
          <p:cNvPr id="3" name="Text 1"/>
          <p:cNvSpPr/>
          <p:nvPr/>
        </p:nvSpPr>
        <p:spPr>
          <a:xfrm>
            <a:off x="1012031" y="1117759"/>
            <a:ext cx="1000363" cy="274320"/>
          </a:xfrm>
          <a:prstGeom prst="rect">
            <a:avLst/>
          </a:prstGeom>
          <a:noFill/>
          <a:ln/>
        </p:spPr>
        <p:txBody>
          <a:bodyPr wrap="none" lIns="0" tIns="0" rIns="0" bIns="0" rtlCol="0" anchor="t"/>
          <a:lstStyle/>
          <a:p>
            <a:pPr marL="0" indent="0" algn="l">
              <a:lnSpc>
                <a:spcPts val="2150"/>
              </a:lnSpc>
              <a:buNone/>
            </a:pPr>
            <a:r>
              <a:rPr lang="en-US" sz="1450" dirty="0">
                <a:solidFill>
                  <a:srgbClr val="2D2E34"/>
                </a:solidFill>
                <a:latin typeface="Source Sans 3" pitchFamily="34" charset="0"/>
                <a:ea typeface="Source Sans 3" pitchFamily="34" charset="-122"/>
                <a:cs typeface="Source Sans 3" pitchFamily="34" charset="-120"/>
              </a:rPr>
              <a:t>PHEV FOCUS</a:t>
            </a:r>
            <a:endParaRPr lang="en-US" sz="1450" dirty="0"/>
          </a:p>
        </p:txBody>
      </p:sp>
      <p:sp>
        <p:nvSpPr>
          <p:cNvPr id="4" name="Text 2"/>
          <p:cNvSpPr/>
          <p:nvPr/>
        </p:nvSpPr>
        <p:spPr>
          <a:xfrm>
            <a:off x="863798" y="1559004"/>
            <a:ext cx="10885765" cy="666155"/>
          </a:xfrm>
          <a:prstGeom prst="rect">
            <a:avLst/>
          </a:prstGeom>
          <a:noFill/>
          <a:ln/>
        </p:spPr>
        <p:txBody>
          <a:bodyPr wrap="none" lIns="0" tIns="0" rIns="0" bIns="0" rtlCol="0" anchor="t"/>
          <a:lstStyle/>
          <a:p>
            <a:pPr marL="0" indent="0" algn="l">
              <a:lnSpc>
                <a:spcPts val="5200"/>
              </a:lnSpc>
              <a:buNone/>
            </a:pPr>
            <a:r>
              <a:rPr lang="en-US" sz="4150" b="1" dirty="0">
                <a:solidFill>
                  <a:srgbClr val="000000"/>
                </a:solidFill>
                <a:latin typeface="Montserrat Bold" pitchFamily="34" charset="0"/>
                <a:ea typeface="Montserrat Bold" pitchFamily="34" charset="-122"/>
                <a:cs typeface="Montserrat Bold" pitchFamily="34" charset="-120"/>
              </a:rPr>
              <a:t>Plug-in Hybrid Electric Vehicles (PHEV)</a:t>
            </a:r>
            <a:endParaRPr lang="en-US" sz="4150" dirty="0"/>
          </a:p>
        </p:txBody>
      </p:sp>
      <p:pic>
        <p:nvPicPr>
          <p:cNvPr id="5" name="Image 0" descr="preencoded.png"/>
          <p:cNvPicPr>
            <a:picLocks noChangeAspect="1"/>
          </p:cNvPicPr>
          <p:nvPr/>
        </p:nvPicPr>
        <p:blipFill>
          <a:blip r:embed="rId3"/>
          <a:stretch>
            <a:fillRect/>
          </a:stretch>
        </p:blipFill>
        <p:spPr>
          <a:xfrm>
            <a:off x="863798" y="2809756"/>
            <a:ext cx="4576882" cy="2821186"/>
          </a:xfrm>
          <a:prstGeom prst="rect">
            <a:avLst/>
          </a:prstGeom>
        </p:spPr>
      </p:pic>
      <p:sp>
        <p:nvSpPr>
          <p:cNvPr id="6" name="Text 3"/>
          <p:cNvSpPr/>
          <p:nvPr/>
        </p:nvSpPr>
        <p:spPr>
          <a:xfrm>
            <a:off x="6261259" y="2781895"/>
            <a:ext cx="3995142" cy="399693"/>
          </a:xfrm>
          <a:prstGeom prst="rect">
            <a:avLst/>
          </a:prstGeom>
          <a:noFill/>
          <a:ln/>
        </p:spPr>
        <p:txBody>
          <a:bodyPr wrap="none" lIns="0" tIns="0" rIns="0" bIns="0" rtlCol="0" anchor="t"/>
          <a:lstStyle/>
          <a:p>
            <a:pPr marL="0" indent="0" algn="l">
              <a:lnSpc>
                <a:spcPts val="3100"/>
              </a:lnSpc>
              <a:buNone/>
            </a:pPr>
            <a:r>
              <a:rPr lang="en-US" sz="2500" b="1" dirty="0">
                <a:solidFill>
                  <a:srgbClr val="000000"/>
                </a:solidFill>
                <a:latin typeface="Montserrat Bold" pitchFamily="34" charset="0"/>
                <a:ea typeface="Montserrat Bold" pitchFamily="34" charset="-122"/>
                <a:cs typeface="Montserrat Bold" pitchFamily="34" charset="-120"/>
              </a:rPr>
              <a:t>Transitional Technology</a:t>
            </a:r>
            <a:endParaRPr lang="en-US" sz="2500" dirty="0"/>
          </a:p>
        </p:txBody>
      </p:sp>
      <p:sp>
        <p:nvSpPr>
          <p:cNvPr id="7" name="Text 4"/>
          <p:cNvSpPr/>
          <p:nvPr/>
        </p:nvSpPr>
        <p:spPr>
          <a:xfrm>
            <a:off x="6261259" y="3404235"/>
            <a:ext cx="7512844" cy="1028343"/>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Plug-in Hybrid Electric Vehicles comprise 33,672 units, representing 22.39% of the total EV market. PHEVs serve as a transitional technology, offering the flexibility of both electric and gasoline power.</a:t>
            </a:r>
            <a:endParaRPr lang="en-US" sz="1800" dirty="0"/>
          </a:p>
        </p:txBody>
      </p:sp>
      <p:sp>
        <p:nvSpPr>
          <p:cNvPr id="8" name="Text 5"/>
          <p:cNvSpPr/>
          <p:nvPr/>
        </p:nvSpPr>
        <p:spPr>
          <a:xfrm>
            <a:off x="6261259" y="4632960"/>
            <a:ext cx="7512844" cy="1028343"/>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This segment appeals to consumers with range anxiety concerns or limited charging access, providing a stepping stone toward full electrification while maintaining conventional vehicle versatility.</a:t>
            </a:r>
            <a:endParaRPr lang="en-US" sz="1800" dirty="0"/>
          </a:p>
        </p:txBody>
      </p:sp>
      <p:sp>
        <p:nvSpPr>
          <p:cNvPr id="9" name="Shape 6"/>
          <p:cNvSpPr/>
          <p:nvPr/>
        </p:nvSpPr>
        <p:spPr>
          <a:xfrm>
            <a:off x="6261259" y="6028968"/>
            <a:ext cx="6291501" cy="293013"/>
          </a:xfrm>
          <a:prstGeom prst="roundRect">
            <a:avLst>
              <a:gd name="adj" fmla="val 12004"/>
            </a:avLst>
          </a:prstGeom>
          <a:solidFill>
            <a:srgbClr val="F2EEEE"/>
          </a:solidFill>
          <a:ln/>
        </p:spPr>
      </p:sp>
      <p:sp>
        <p:nvSpPr>
          <p:cNvPr id="10" name="Shape 7"/>
          <p:cNvSpPr/>
          <p:nvPr/>
        </p:nvSpPr>
        <p:spPr>
          <a:xfrm>
            <a:off x="6261259" y="6028968"/>
            <a:ext cx="1408628" cy="293013"/>
          </a:xfrm>
          <a:prstGeom prst="roundRect">
            <a:avLst>
              <a:gd name="adj" fmla="val 12004"/>
            </a:avLst>
          </a:prstGeom>
          <a:solidFill>
            <a:srgbClr val="2D2E34"/>
          </a:solidFill>
          <a:ln/>
        </p:spPr>
      </p:sp>
      <p:sp>
        <p:nvSpPr>
          <p:cNvPr id="11" name="Text 8"/>
          <p:cNvSpPr/>
          <p:nvPr/>
        </p:nvSpPr>
        <p:spPr>
          <a:xfrm>
            <a:off x="12728615" y="6028968"/>
            <a:ext cx="1045488" cy="293013"/>
          </a:xfrm>
          <a:prstGeom prst="rect">
            <a:avLst/>
          </a:prstGeom>
          <a:noFill/>
          <a:ln/>
        </p:spPr>
        <p:txBody>
          <a:bodyPr wrap="none" lIns="0" tIns="0" rIns="0" bIns="0" rtlCol="0" anchor="t"/>
          <a:lstStyle/>
          <a:p>
            <a:pPr marL="0" indent="0" algn="l">
              <a:lnSpc>
                <a:spcPts val="2300"/>
              </a:lnSpc>
              <a:buNone/>
            </a:pPr>
            <a:r>
              <a:rPr lang="en-US" sz="2300" b="1" dirty="0">
                <a:solidFill>
                  <a:srgbClr val="3D3838"/>
                </a:solidFill>
                <a:latin typeface="Montserrat Bold" pitchFamily="34" charset="0"/>
                <a:ea typeface="Montserrat Bold" pitchFamily="34" charset="-122"/>
                <a:cs typeface="Montserrat Bold" pitchFamily="34" charset="-120"/>
              </a:rPr>
              <a:t>22.39%</a:t>
            </a:r>
            <a:endParaRPr lang="en-US" sz="2300" dirty="0"/>
          </a:p>
        </p:txBody>
      </p:sp>
      <p:sp>
        <p:nvSpPr>
          <p:cNvPr id="12" name="Text 9"/>
          <p:cNvSpPr/>
          <p:nvPr/>
        </p:nvSpPr>
        <p:spPr>
          <a:xfrm>
            <a:off x="6261259" y="6606183"/>
            <a:ext cx="2716530" cy="333018"/>
          </a:xfrm>
          <a:prstGeom prst="rect">
            <a:avLst/>
          </a:prstGeom>
          <a:noFill/>
          <a:ln/>
        </p:spPr>
        <p:txBody>
          <a:bodyPr wrap="none" lIns="0" tIns="0" rIns="0" bIns="0" rtlCol="0" anchor="t"/>
          <a:lstStyle/>
          <a:p>
            <a:pPr marL="0" indent="0" algn="l">
              <a:lnSpc>
                <a:spcPts val="2600"/>
              </a:lnSpc>
              <a:buNone/>
            </a:pPr>
            <a:r>
              <a:rPr lang="en-US" sz="2050" b="1" dirty="0">
                <a:solidFill>
                  <a:srgbClr val="3D3838"/>
                </a:solidFill>
                <a:latin typeface="Montserrat Bold" pitchFamily="34" charset="0"/>
                <a:ea typeface="Montserrat Bold" pitchFamily="34" charset="-122"/>
                <a:cs typeface="Montserrat Bold" pitchFamily="34" charset="-120"/>
              </a:rPr>
              <a:t>PHEV Market Share</a:t>
            </a:r>
            <a:endParaRPr lang="en-US" sz="2050" dirty="0"/>
          </a:p>
        </p:txBody>
      </p:sp>
      <p:sp>
        <p:nvSpPr>
          <p:cNvPr id="13" name="Rectangle: Rounded Corners 12">
            <a:extLst>
              <a:ext uri="{FF2B5EF4-FFF2-40B4-BE49-F238E27FC236}">
                <a16:creationId xmlns:a16="http://schemas.microsoft.com/office/drawing/2014/main" id="{E0873528-E3FF-3BCD-539A-BA186DFE80A1}"/>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4031087" y="515541"/>
            <a:ext cx="7746575" cy="532567"/>
          </a:xfrm>
          <a:prstGeom prst="rect">
            <a:avLst/>
          </a:prstGeom>
          <a:noFill/>
          <a:ln/>
        </p:spPr>
        <p:txBody>
          <a:bodyPr wrap="none" lIns="0" tIns="0" rIns="0" bIns="0" rtlCol="0" anchor="t"/>
          <a:lstStyle/>
          <a:p>
            <a:pPr marL="0" indent="0" algn="l">
              <a:lnSpc>
                <a:spcPts val="4150"/>
              </a:lnSpc>
              <a:buNone/>
            </a:pPr>
            <a:r>
              <a:rPr lang="en-US" sz="3350" b="1" dirty="0">
                <a:solidFill>
                  <a:srgbClr val="000000"/>
                </a:solidFill>
                <a:latin typeface="Montserrat Bold" pitchFamily="34" charset="0"/>
                <a:ea typeface="Montserrat Bold" pitchFamily="34" charset="-122"/>
                <a:cs typeface="Montserrat Bold" pitchFamily="34" charset="-120"/>
              </a:rPr>
              <a:t>EV Growth by Model Year</a:t>
            </a:r>
            <a:endParaRPr lang="en-US" sz="3350" dirty="0"/>
          </a:p>
        </p:txBody>
      </p:sp>
      <p:sp>
        <p:nvSpPr>
          <p:cNvPr id="4" name="Text 1"/>
          <p:cNvSpPr/>
          <p:nvPr/>
        </p:nvSpPr>
        <p:spPr>
          <a:xfrm>
            <a:off x="489398" y="1261586"/>
            <a:ext cx="13484968" cy="742236"/>
          </a:xfrm>
          <a:prstGeom prst="rect">
            <a:avLst/>
          </a:prstGeom>
          <a:noFill/>
          <a:ln/>
        </p:spPr>
        <p:txBody>
          <a:bodyPr wrap="square" lIns="0" tIns="0" rIns="0" bIns="0" rtlCol="0" anchor="t"/>
          <a:lstStyle/>
          <a:p>
            <a:pPr marL="0" indent="0" algn="l">
              <a:lnSpc>
                <a:spcPts val="1900"/>
              </a:lnSpc>
              <a:buNone/>
            </a:pPr>
            <a:r>
              <a:rPr lang="en-US" sz="1450" dirty="0">
                <a:solidFill>
                  <a:srgbClr val="3D3838"/>
                </a:solidFill>
                <a:latin typeface="Source Sans 3" pitchFamily="34" charset="0"/>
                <a:ea typeface="Source Sans 3" pitchFamily="34" charset="-122"/>
                <a:cs typeface="Source Sans 3" pitchFamily="34" charset="-120"/>
              </a:rPr>
              <a:t>This comprehensive line chart illustrates the dramatic acceleration in electric vehicle registrations, with particularly explosive growth observed post-2018, marking a pivotal inflection point in mainstream adoption.</a:t>
            </a:r>
            <a:endParaRPr lang="en-US" sz="1450" dirty="0"/>
          </a:p>
        </p:txBody>
      </p:sp>
      <p:pic>
        <p:nvPicPr>
          <p:cNvPr id="5" name="Image 1" descr="preencoded.png"/>
          <p:cNvPicPr>
            <a:picLocks noChangeAspect="1"/>
          </p:cNvPicPr>
          <p:nvPr/>
        </p:nvPicPr>
        <p:blipFill>
          <a:blip r:embed="rId3"/>
          <a:stretch>
            <a:fillRect/>
          </a:stretch>
        </p:blipFill>
        <p:spPr>
          <a:xfrm>
            <a:off x="3057944" y="2299190"/>
            <a:ext cx="7831931" cy="5625822"/>
          </a:xfrm>
          <a:prstGeom prst="rect">
            <a:avLst/>
          </a:prstGeom>
        </p:spPr>
      </p:pic>
      <p:sp>
        <p:nvSpPr>
          <p:cNvPr id="6" name="Rectangle: Rounded Corners 5">
            <a:extLst>
              <a:ext uri="{FF2B5EF4-FFF2-40B4-BE49-F238E27FC236}">
                <a16:creationId xmlns:a16="http://schemas.microsoft.com/office/drawing/2014/main" id="{47CDA2AF-E43C-323A-A676-300C39E2E9E7}"/>
              </a:ext>
            </a:extLst>
          </p:cNvPr>
          <p:cNvSpPr/>
          <p:nvPr/>
        </p:nvSpPr>
        <p:spPr>
          <a:xfrm>
            <a:off x="12470674" y="7745530"/>
            <a:ext cx="2159726" cy="40930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TotalTime>
  <Words>1449</Words>
  <Application>Microsoft Office PowerPoint</Application>
  <PresentationFormat>Custom</PresentationFormat>
  <Paragraphs>143</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Microsoft JhengHei UI Light</vt:lpstr>
      <vt:lpstr>Tomorrow</vt:lpstr>
      <vt:lpstr>Montserrat Bold</vt:lpstr>
      <vt:lpstr>Montserrat Light</vt:lpstr>
      <vt:lpstr>Arial</vt:lpstr>
      <vt:lpstr>Tomorrow Semi Bold</vt:lpstr>
      <vt:lpstr>Source Sans 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Priyanshu Gupta</cp:lastModifiedBy>
  <cp:revision>4</cp:revision>
  <dcterms:created xsi:type="dcterms:W3CDTF">2026-01-28T19:31:25Z</dcterms:created>
  <dcterms:modified xsi:type="dcterms:W3CDTF">2026-01-30T17:44:43Z</dcterms:modified>
</cp:coreProperties>
</file>